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9" r:id="rId14"/>
    <p:sldId id="271" r:id="rId15"/>
    <p:sldId id="272" r:id="rId16"/>
    <p:sldId id="270" r:id="rId17"/>
    <p:sldId id="273" r:id="rId18"/>
    <p:sldId id="274" r:id="rId19"/>
    <p:sldId id="275" r:id="rId20"/>
    <p:sldId id="276" r:id="rId21"/>
    <p:sldId id="280" r:id="rId22"/>
    <p:sldId id="277" r:id="rId23"/>
    <p:sldId id="278" r:id="rId24"/>
    <p:sldId id="279" r:id="rId25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06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AA409-8A8E-4506-8712-954E30CD6C2F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6A30E-9136-411E-B180-216E7014A88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6A30E-9136-411E-B180-216E7014A882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FE67F5A2-258F-4B3B-82F8-03BD2506B03F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8DA8F9B0-B6C1-4436-BB61-2AFC2A5B45AE}" type="slidenum">
              <a:rPr lang="it-IT" altLang="en-US"/>
              <a:pPr/>
              <a:t>‹N›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975B-9365-463C-BC9C-81F723CACCAA}" type="datetimeFigureOut">
              <a:rPr lang="it-IT" smtClean="0"/>
              <a:pPr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11FDE-B2E1-46B1-ACF1-55781E47966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4348" y="142858"/>
            <a:ext cx="7772400" cy="1102519"/>
          </a:xfrm>
        </p:spPr>
        <p:txBody>
          <a:bodyPr/>
          <a:lstStyle/>
          <a:p>
            <a:r>
              <a:rPr lang="it-IT" dirty="0" smtClean="0"/>
              <a:t>Luigi XIV</a:t>
            </a:r>
            <a:endParaRPr lang="it-IT" dirty="0"/>
          </a:p>
        </p:txBody>
      </p:sp>
      <p:pic>
        <p:nvPicPr>
          <p:cNvPr id="4" name="Picture 7" descr="louis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1142990"/>
            <a:ext cx="3143272" cy="371007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Luigi XIV al potere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857370"/>
            <a:ext cx="4038600" cy="230029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>
              <a:buNone/>
            </a:pPr>
            <a:r>
              <a:rPr lang="it-IT" sz="2600" dirty="0"/>
              <a:t>Luigi XIV ritratto in posa con simboli del potere regale: </a:t>
            </a:r>
            <a:endParaRPr lang="it-IT" sz="2600" dirty="0" smtClean="0"/>
          </a:p>
          <a:p>
            <a:r>
              <a:rPr lang="it-IT" sz="2600" dirty="0" smtClean="0"/>
              <a:t>scettro</a:t>
            </a:r>
            <a:r>
              <a:rPr lang="it-IT" sz="2600" dirty="0"/>
              <a:t>, corona, mantello di ermellino con i gigli di Francia.</a:t>
            </a:r>
          </a:p>
        </p:txBody>
      </p:sp>
      <p:pic>
        <p:nvPicPr>
          <p:cNvPr id="46087" name="Picture 7" descr="louis_1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00166" y="1357304"/>
            <a:ext cx="2905148" cy="342900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ASSOLUTISMO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0034" y="1357304"/>
            <a:ext cx="8182004" cy="307183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800" dirty="0" smtClean="0"/>
              <a:t>Il </a:t>
            </a:r>
            <a:r>
              <a:rPr lang="it-IT" sz="1800" b="1" dirty="0"/>
              <a:t>sovrano ha un potere “assoluto”</a:t>
            </a:r>
            <a:r>
              <a:rPr lang="it-IT" sz="1800" dirty="0"/>
              <a:t>, da “</a:t>
            </a:r>
            <a:r>
              <a:rPr lang="it-IT" sz="1800" i="1" dirty="0" err="1"/>
              <a:t>ab</a:t>
            </a:r>
            <a:r>
              <a:rPr lang="it-IT" sz="1800" i="1" dirty="0"/>
              <a:t> </a:t>
            </a:r>
            <a:r>
              <a:rPr lang="it-IT" sz="1800" i="1" dirty="0" err="1"/>
              <a:t>solutus</a:t>
            </a:r>
            <a:r>
              <a:rPr lang="it-IT" sz="1800" i="1" dirty="0"/>
              <a:t>”</a:t>
            </a:r>
            <a:r>
              <a:rPr lang="it-IT" sz="1800" dirty="0"/>
              <a:t>, cioè “sciolto”, </a:t>
            </a:r>
            <a:r>
              <a:rPr lang="it-IT" sz="1800" dirty="0" err="1"/>
              <a:t>sciolto</a:t>
            </a:r>
            <a:r>
              <a:rPr lang="it-IT" sz="1800" dirty="0"/>
              <a:t> dal rispetto della legge </a:t>
            </a:r>
            <a:r>
              <a:rPr lang="it-IT" sz="1800" dirty="0" smtClean="0"/>
              <a:t>(la legge non </a:t>
            </a:r>
            <a:r>
              <a:rPr lang="it-IT" sz="1800" dirty="0"/>
              <a:t>era ancora uguale per </a:t>
            </a:r>
            <a:r>
              <a:rPr lang="it-IT" sz="1800" dirty="0" smtClean="0"/>
              <a:t>tutti</a:t>
            </a:r>
            <a:r>
              <a:rPr lang="it-IT" sz="1800" dirty="0"/>
              <a:t>)</a:t>
            </a:r>
            <a:r>
              <a:rPr lang="it-IT" sz="1800" dirty="0" smtClean="0"/>
              <a:t> e da qualsiasi </a:t>
            </a:r>
            <a:r>
              <a:rPr lang="it-IT" sz="1800" dirty="0"/>
              <a:t>altra </a:t>
            </a:r>
            <a:r>
              <a:rPr lang="it-IT" sz="1800" dirty="0" smtClean="0"/>
              <a:t>autorità. </a:t>
            </a:r>
            <a:endParaRPr lang="it-IT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800" dirty="0" smtClean="0"/>
              <a:t> Il </a:t>
            </a:r>
            <a:r>
              <a:rPr lang="it-IT" sz="1800" dirty="0"/>
              <a:t>re </a:t>
            </a:r>
            <a:r>
              <a:rPr lang="it-IT" sz="1800" dirty="0" smtClean="0"/>
              <a:t>è considerato </a:t>
            </a:r>
            <a:r>
              <a:rPr lang="it-IT" sz="1800" dirty="0"/>
              <a:t>il </a:t>
            </a:r>
            <a:r>
              <a:rPr lang="it-IT" sz="1800" b="1" dirty="0"/>
              <a:t>principio di ogni legalità</a:t>
            </a:r>
            <a:r>
              <a:rPr lang="it-IT" sz="1800" dirty="0"/>
              <a:t> </a:t>
            </a:r>
            <a:r>
              <a:rPr lang="it-IT" sz="1800" dirty="0" smtClean="0"/>
              <a:t>(è </a:t>
            </a:r>
            <a:r>
              <a:rPr lang="it-IT" sz="1800" dirty="0"/>
              <a:t>il re a fondare la legge e a determinarne la validità).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800" dirty="0" smtClean="0"/>
              <a:t> Il </a:t>
            </a:r>
            <a:r>
              <a:rPr lang="it-IT" sz="1800" dirty="0"/>
              <a:t>sovrano è dunque al </a:t>
            </a:r>
            <a:r>
              <a:rPr lang="it-IT" sz="1800" b="1" dirty="0"/>
              <a:t>vertice</a:t>
            </a:r>
            <a:r>
              <a:rPr lang="it-IT" sz="1800" dirty="0"/>
              <a:t> indiscusso di tutto l’apparato statale (“lo Stato sono io”, diceva Luigi XIV) e possiede </a:t>
            </a:r>
            <a:r>
              <a:rPr lang="it-IT" sz="1800" b="1" dirty="0"/>
              <a:t>ogni potere</a:t>
            </a:r>
            <a:r>
              <a:rPr lang="it-IT" sz="1800" dirty="0"/>
              <a:t>. Ricorda che i poteri fondamentali di uno Stato sono: 1) il </a:t>
            </a:r>
            <a:r>
              <a:rPr lang="it-IT" sz="1800" u="sng" dirty="0"/>
              <a:t>legislativo</a:t>
            </a:r>
            <a:r>
              <a:rPr lang="it-IT" sz="1800" dirty="0"/>
              <a:t>; 2) </a:t>
            </a:r>
            <a:r>
              <a:rPr lang="it-IT" sz="1800" u="sng" dirty="0"/>
              <a:t>l’esecutivo</a:t>
            </a:r>
            <a:r>
              <a:rPr lang="it-IT" sz="1800" dirty="0"/>
              <a:t>; 3) il </a:t>
            </a:r>
            <a:r>
              <a:rPr lang="it-IT" sz="1800" u="sng" dirty="0"/>
              <a:t>giudiziario</a:t>
            </a:r>
            <a:r>
              <a:rPr lang="it-IT" sz="1800" dirty="0"/>
              <a:t>; ma di norma un re assoluto tende a ricercare il controllo anche del potere </a:t>
            </a:r>
            <a:r>
              <a:rPr lang="it-IT" sz="1800" u="sng" dirty="0"/>
              <a:t>spirituale</a:t>
            </a:r>
            <a:r>
              <a:rPr lang="it-IT" sz="1800" dirty="0"/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it-IT" sz="1800" dirty="0" smtClean="0"/>
              <a:t> I </a:t>
            </a:r>
            <a:r>
              <a:rPr lang="it-IT" sz="1800" dirty="0"/>
              <a:t>sudditi, ovviamente, non hanno diritti, ma solo doveri.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/>
          <a:stretch>
            <a:fillRect/>
          </a:stretch>
        </p:blipFill>
        <p:spPr bwMode="auto">
          <a:xfrm>
            <a:off x="7429520" y="71420"/>
            <a:ext cx="1571604" cy="1587321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OBIETTIVI </a:t>
            </a:r>
            <a:r>
              <a:rPr lang="it-IT" b="1" i="1" dirty="0" err="1" smtClean="0">
                <a:solidFill>
                  <a:srgbClr val="FF0000"/>
                </a:solidFill>
              </a:rPr>
              <a:t>DI</a:t>
            </a:r>
            <a:r>
              <a:rPr lang="it-IT" b="1" i="1" dirty="0" smtClean="0">
                <a:solidFill>
                  <a:srgbClr val="FF0000"/>
                </a:solidFill>
              </a:rPr>
              <a:t> LUIGI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20" y="928676"/>
            <a:ext cx="6572296" cy="39703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dirty="0" smtClean="0"/>
              <a:t>Pone </a:t>
            </a:r>
            <a:r>
              <a:rPr lang="it-IT" dirty="0"/>
              <a:t>il sovrano al </a:t>
            </a:r>
            <a:r>
              <a:rPr lang="it-IT" b="1" dirty="0"/>
              <a:t>vertice</a:t>
            </a:r>
            <a:r>
              <a:rPr lang="it-IT" dirty="0"/>
              <a:t> indiscusso dello </a:t>
            </a:r>
            <a:r>
              <a:rPr lang="it-IT" dirty="0" smtClean="0"/>
              <a:t>Stato </a:t>
            </a:r>
            <a:r>
              <a:rPr lang="it-IT" dirty="0" smtClean="0">
                <a:sym typeface="Wingdings" pitchFamily="2" charset="2"/>
              </a:rPr>
              <a:t></a:t>
            </a:r>
            <a:r>
              <a:rPr lang="it-IT" dirty="0" smtClean="0"/>
              <a:t> </a:t>
            </a:r>
            <a:r>
              <a:rPr lang="it-IT" dirty="0"/>
              <a:t>il suo </a:t>
            </a:r>
            <a:r>
              <a:rPr lang="it-IT" b="1" dirty="0"/>
              <a:t>potere discende direttamente da Dio</a:t>
            </a:r>
            <a:r>
              <a:rPr lang="it-IT" dirty="0"/>
              <a:t> (il re è “il luogotenente di Dio sulla Terra</a:t>
            </a:r>
            <a:r>
              <a:rPr lang="it-IT" dirty="0" smtClean="0"/>
              <a:t>”).</a:t>
            </a:r>
          </a:p>
          <a:p>
            <a:pPr lvl="0"/>
            <a:r>
              <a:rPr lang="it-IT" dirty="0" smtClean="0"/>
              <a:t>Tutto ruota attorno al re. Luigi XIV è chiamato anche “</a:t>
            </a:r>
            <a:r>
              <a:rPr lang="it-IT" b="1" dirty="0" smtClean="0"/>
              <a:t>re Sole</a:t>
            </a:r>
            <a:r>
              <a:rPr lang="it-IT" dirty="0" smtClean="0"/>
              <a:t>”: è difatti come il Sole attorno a cui ruotano tutti i pianeti e che diffonde loro la luce.</a:t>
            </a:r>
          </a:p>
          <a:p>
            <a:pPr lvl="0"/>
            <a:endParaRPr lang="it-IT" dirty="0"/>
          </a:p>
          <a:p>
            <a:pPr lvl="0"/>
            <a:r>
              <a:rPr lang="it-IT" dirty="0" smtClean="0"/>
              <a:t>Lo </a:t>
            </a:r>
            <a:r>
              <a:rPr lang="it-IT" dirty="0"/>
              <a:t>Stato </a:t>
            </a:r>
            <a:r>
              <a:rPr lang="it-IT" b="1" dirty="0" smtClean="0"/>
              <a:t>coincide</a:t>
            </a:r>
            <a:r>
              <a:rPr lang="it-IT" dirty="0" smtClean="0"/>
              <a:t> </a:t>
            </a:r>
            <a:r>
              <a:rPr lang="it-IT" dirty="0"/>
              <a:t>con il re (“</a:t>
            </a:r>
            <a:r>
              <a:rPr lang="it-IT" b="1" dirty="0"/>
              <a:t>lo Stato sono io</a:t>
            </a:r>
            <a:r>
              <a:rPr lang="it-IT" dirty="0"/>
              <a:t>”): il re </a:t>
            </a:r>
            <a:r>
              <a:rPr lang="it-IT" dirty="0" smtClean="0"/>
              <a:t>deve </a:t>
            </a:r>
            <a:r>
              <a:rPr lang="it-IT" dirty="0"/>
              <a:t>avere il controllo su ogni aspetto del funzionamento dello </a:t>
            </a:r>
            <a:r>
              <a:rPr lang="it-IT" dirty="0" smtClean="0"/>
              <a:t>Stato (contro la molteplicità di privilegi e ordinamenti). </a:t>
            </a:r>
          </a:p>
          <a:p>
            <a:pPr lvl="0"/>
            <a:endParaRPr lang="it-IT" dirty="0" smtClean="0"/>
          </a:p>
          <a:p>
            <a:pPr lvl="0"/>
            <a:r>
              <a:rPr lang="it-IT" dirty="0" smtClean="0"/>
              <a:t>Controllo anche del </a:t>
            </a:r>
            <a:r>
              <a:rPr lang="it-IT" b="1" dirty="0" smtClean="0"/>
              <a:t>potere spirituale</a:t>
            </a:r>
            <a:r>
              <a:rPr lang="it-IT" dirty="0" smtClean="0"/>
              <a:t> e della Chiesa francese</a:t>
            </a:r>
          </a:p>
          <a:p>
            <a:endParaRPr lang="it-IT" dirty="0" smtClean="0"/>
          </a:p>
          <a:p>
            <a:r>
              <a:rPr lang="it-IT" b="1" dirty="0" smtClean="0"/>
              <a:t>Dominio </a:t>
            </a:r>
            <a:r>
              <a:rPr lang="it-IT" dirty="0" smtClean="0"/>
              <a:t>della Francia </a:t>
            </a:r>
            <a:r>
              <a:rPr lang="it-IT" b="1" dirty="0" smtClean="0"/>
              <a:t>in Europa.</a:t>
            </a:r>
            <a:endParaRPr lang="it-IT" dirty="0" smtClean="0"/>
          </a:p>
        </p:txBody>
      </p:sp>
      <p:sp>
        <p:nvSpPr>
          <p:cNvPr id="6" name="Rettangolo 5"/>
          <p:cNvSpPr/>
          <p:nvPr/>
        </p:nvSpPr>
        <p:spPr>
          <a:xfrm>
            <a:off x="6929454" y="1214428"/>
            <a:ext cx="2143108" cy="357020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/>
            <a:r>
              <a:rPr lang="it-IT" sz="1600" i="1" dirty="0" smtClean="0"/>
              <a:t>Scelse come emblema il sole: “Per le sue qualità </a:t>
            </a:r>
            <a:r>
              <a:rPr lang="it-IT" sz="1600" b="1" i="1" dirty="0" smtClean="0"/>
              <a:t>d’unico</a:t>
            </a:r>
            <a:r>
              <a:rPr lang="it-IT" sz="1600" i="1" dirty="0" smtClean="0"/>
              <a:t>, per lo </a:t>
            </a:r>
            <a:r>
              <a:rPr lang="it-IT" sz="1600" b="1" i="1" dirty="0" smtClean="0"/>
              <a:t>splendore</a:t>
            </a:r>
            <a:r>
              <a:rPr lang="it-IT" sz="1600" i="1" dirty="0" smtClean="0"/>
              <a:t> che lo circonda, per </a:t>
            </a:r>
            <a:r>
              <a:rPr lang="it-IT" sz="1600" b="1" i="1" dirty="0" smtClean="0"/>
              <a:t>la luce che comunica </a:t>
            </a:r>
            <a:r>
              <a:rPr lang="it-IT" sz="1600" i="1" dirty="0" smtClean="0"/>
              <a:t>agli astri che compongono attorno a lui </a:t>
            </a:r>
            <a:r>
              <a:rPr lang="it-IT" sz="1600" b="1" i="1" dirty="0" smtClean="0"/>
              <a:t>una specie di corte</a:t>
            </a:r>
            <a:r>
              <a:rPr lang="it-IT" sz="1600" i="1" dirty="0" smtClean="0"/>
              <a:t>, per la </a:t>
            </a:r>
            <a:r>
              <a:rPr lang="it-IT" sz="1600" b="1" i="1" dirty="0" smtClean="0"/>
              <a:t>costante ed equa distribuzione </a:t>
            </a:r>
            <a:r>
              <a:rPr lang="it-IT" sz="1600" i="1" dirty="0" smtClean="0"/>
              <a:t>di questa luce, per il </a:t>
            </a:r>
            <a:r>
              <a:rPr lang="it-IT" sz="1600" b="1" i="1" dirty="0" smtClean="0"/>
              <a:t>bene</a:t>
            </a:r>
            <a:r>
              <a:rPr lang="it-IT" sz="1600" i="1" dirty="0" smtClean="0"/>
              <a:t> che produce generando la vita, la gioia, l’azione</a:t>
            </a:r>
            <a:r>
              <a:rPr lang="it-IT" i="1" dirty="0" smtClean="0"/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I MEZZI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282" y="1000114"/>
            <a:ext cx="8715436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b="1" dirty="0" smtClean="0"/>
              <a:t>Non </a:t>
            </a:r>
            <a:r>
              <a:rPr lang="it-IT" b="1" dirty="0"/>
              <a:t>nomina un Primo ministro </a:t>
            </a:r>
            <a:r>
              <a:rPr lang="it-IT" dirty="0"/>
              <a:t>e </a:t>
            </a:r>
            <a:r>
              <a:rPr lang="it-IT" b="1" dirty="0">
                <a:solidFill>
                  <a:srgbClr val="FF0000"/>
                </a:solidFill>
              </a:rPr>
              <a:t>sceglie</a:t>
            </a:r>
            <a:r>
              <a:rPr lang="it-IT" dirty="0"/>
              <a:t> direttamente tutti </a:t>
            </a:r>
            <a:r>
              <a:rPr lang="it-IT" dirty="0" smtClean="0"/>
              <a:t>gli </a:t>
            </a:r>
            <a:r>
              <a:rPr lang="it-IT" dirty="0"/>
              <a:t>altri suoi </a:t>
            </a:r>
            <a:r>
              <a:rPr lang="it-IT" b="1" dirty="0" smtClean="0">
                <a:solidFill>
                  <a:srgbClr val="FF0000"/>
                </a:solidFill>
              </a:rPr>
              <a:t>ministri</a:t>
            </a:r>
            <a:r>
              <a:rPr lang="it-IT" dirty="0" smtClean="0"/>
              <a:t> (scelti preferibilmente </a:t>
            </a:r>
            <a:r>
              <a:rPr lang="it-IT" dirty="0"/>
              <a:t>tra le fila della borghesia e della piccola </a:t>
            </a:r>
            <a:r>
              <a:rPr lang="it-IT" dirty="0" smtClean="0"/>
              <a:t>nobiltà).</a:t>
            </a:r>
            <a:endParaRPr lang="it-IT" dirty="0"/>
          </a:p>
          <a:p>
            <a:pPr lvl="0">
              <a:buFont typeface="Arial" pitchFamily="34" charset="0"/>
              <a:buChar char="•"/>
            </a:pPr>
            <a:r>
              <a:rPr lang="it-IT" dirty="0" smtClean="0"/>
              <a:t> Costruisce </a:t>
            </a:r>
            <a:r>
              <a:rPr lang="it-IT" dirty="0"/>
              <a:t>un solido </a:t>
            </a:r>
            <a:r>
              <a:rPr lang="it-IT" b="1" dirty="0"/>
              <a:t>apparato </a:t>
            </a:r>
            <a:r>
              <a:rPr lang="it-IT" b="1" dirty="0">
                <a:solidFill>
                  <a:srgbClr val="FF0000"/>
                </a:solidFill>
              </a:rPr>
              <a:t>legislativo</a:t>
            </a:r>
            <a:r>
              <a:rPr lang="it-IT" b="1" dirty="0"/>
              <a:t>, </a:t>
            </a:r>
            <a:r>
              <a:rPr lang="it-IT" b="1" dirty="0">
                <a:solidFill>
                  <a:srgbClr val="FF0000"/>
                </a:solidFill>
              </a:rPr>
              <a:t>burocratico</a:t>
            </a:r>
            <a:r>
              <a:rPr lang="it-IT" b="1" dirty="0"/>
              <a:t> e </a:t>
            </a:r>
            <a:r>
              <a:rPr lang="it-IT" b="1" dirty="0">
                <a:solidFill>
                  <a:srgbClr val="FF0000"/>
                </a:solidFill>
              </a:rPr>
              <a:t>fiscale</a:t>
            </a:r>
            <a:r>
              <a:rPr lang="it-IT" b="1" dirty="0"/>
              <a:t> </a:t>
            </a:r>
            <a:r>
              <a:rPr lang="it-IT" dirty="0"/>
              <a:t>per tenere sotto </a:t>
            </a:r>
            <a:r>
              <a:rPr lang="it-IT" u="sng" dirty="0"/>
              <a:t>controllo</a:t>
            </a:r>
            <a:r>
              <a:rPr lang="it-IT" dirty="0"/>
              <a:t> ogni aspetto del proprio Stato. </a:t>
            </a:r>
            <a:endParaRPr lang="it-IT" dirty="0" smtClean="0"/>
          </a:p>
          <a:p>
            <a:pPr lvl="1">
              <a:buFont typeface="Wingdings" pitchFamily="2" charset="2"/>
              <a:buChar char="§"/>
            </a:pPr>
            <a:r>
              <a:rPr lang="it-IT" dirty="0" smtClean="0"/>
              <a:t> A </a:t>
            </a:r>
            <a:r>
              <a:rPr lang="it-IT" dirty="0"/>
              <a:t>livello locale il potere </a:t>
            </a:r>
            <a:r>
              <a:rPr lang="it-IT" dirty="0" smtClean="0"/>
              <a:t>del </a:t>
            </a:r>
            <a:r>
              <a:rPr lang="it-IT" dirty="0"/>
              <a:t>re </a:t>
            </a:r>
            <a:r>
              <a:rPr lang="it-IT" dirty="0" smtClean="0"/>
              <a:t>è rappresentato </a:t>
            </a:r>
            <a:r>
              <a:rPr lang="it-IT" dirty="0"/>
              <a:t>da una fitta rete di </a:t>
            </a:r>
            <a:r>
              <a:rPr lang="it-IT" b="1" dirty="0"/>
              <a:t>intendenti </a:t>
            </a:r>
            <a:r>
              <a:rPr lang="it-IT" dirty="0" smtClean="0"/>
              <a:t>(“</a:t>
            </a:r>
            <a:r>
              <a:rPr lang="it-IT" dirty="0" err="1" smtClean="0"/>
              <a:t>intendenti</a:t>
            </a:r>
            <a:r>
              <a:rPr lang="it-IT" dirty="0" smtClean="0"/>
              <a:t> </a:t>
            </a:r>
            <a:r>
              <a:rPr lang="it-IT" dirty="0"/>
              <a:t>di giustizia, polizia e finanza, commissari distribuiti nelle generalità del regno per l’esecuzione degli ordini del re”). </a:t>
            </a:r>
          </a:p>
        </p:txBody>
      </p:sp>
      <p:sp>
        <p:nvSpPr>
          <p:cNvPr id="4" name="Rettangolo 3"/>
          <p:cNvSpPr/>
          <p:nvPr/>
        </p:nvSpPr>
        <p:spPr>
          <a:xfrm>
            <a:off x="3143240" y="3286130"/>
            <a:ext cx="5572132" cy="1477328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/>
            <a:r>
              <a:rPr lang="it-IT" dirty="0" smtClean="0"/>
              <a:t>Non c’era uniformità legislativa. C’erano sì </a:t>
            </a:r>
            <a:r>
              <a:rPr lang="it-IT" b="1" i="1" dirty="0" smtClean="0"/>
              <a:t>leggi regie</a:t>
            </a:r>
            <a:r>
              <a:rPr lang="it-IT" dirty="0" smtClean="0"/>
              <a:t>, ma esse non coprivano tutte ogni aspetto del diritto; allora entrava in gioco il </a:t>
            </a:r>
            <a:r>
              <a:rPr lang="it-IT" b="1" i="1" dirty="0" smtClean="0"/>
              <a:t>diritto consuetudinario</a:t>
            </a:r>
            <a:r>
              <a:rPr lang="it-IT" dirty="0" smtClean="0"/>
              <a:t>, che variava da provincia a provincia; senza contare il </a:t>
            </a:r>
            <a:r>
              <a:rPr lang="it-IT" b="1" i="1" dirty="0" smtClean="0"/>
              <a:t>diritto canonico</a:t>
            </a:r>
            <a:r>
              <a:rPr lang="it-IT" dirty="0" smtClean="0"/>
              <a:t>, cioè quello legato alla Chiesa. </a:t>
            </a:r>
            <a:endParaRPr lang="it-IT" dirty="0"/>
          </a:p>
        </p:txBody>
      </p:sp>
      <p:sp>
        <p:nvSpPr>
          <p:cNvPr id="6" name="Figura a mano libera 5"/>
          <p:cNvSpPr/>
          <p:nvPr/>
        </p:nvSpPr>
        <p:spPr>
          <a:xfrm>
            <a:off x="3843230" y="1856301"/>
            <a:ext cx="5259518" cy="1952553"/>
          </a:xfrm>
          <a:custGeom>
            <a:avLst/>
            <a:gdLst>
              <a:gd name="connsiteX0" fmla="*/ 0 w 5259518"/>
              <a:gd name="connsiteY0" fmla="*/ 0 h 1952553"/>
              <a:gd name="connsiteX1" fmla="*/ 391886 w 5259518"/>
              <a:gd name="connsiteY1" fmla="*/ 165004 h 1952553"/>
              <a:gd name="connsiteX2" fmla="*/ 1258159 w 5259518"/>
              <a:gd name="connsiteY2" fmla="*/ 213131 h 1952553"/>
              <a:gd name="connsiteX3" fmla="*/ 2241311 w 5259518"/>
              <a:gd name="connsiteY3" fmla="*/ 103128 h 1952553"/>
              <a:gd name="connsiteX4" fmla="*/ 3162587 w 5259518"/>
              <a:gd name="connsiteY4" fmla="*/ 116878 h 1952553"/>
              <a:gd name="connsiteX5" fmla="*/ 4063236 w 5259518"/>
              <a:gd name="connsiteY5" fmla="*/ 178755 h 1952553"/>
              <a:gd name="connsiteX6" fmla="*/ 4723254 w 5259518"/>
              <a:gd name="connsiteY6" fmla="*/ 343759 h 1952553"/>
              <a:gd name="connsiteX7" fmla="*/ 5053263 w 5259518"/>
              <a:gd name="connsiteY7" fmla="*/ 605016 h 1952553"/>
              <a:gd name="connsiteX8" fmla="*/ 5225143 w 5259518"/>
              <a:gd name="connsiteY8" fmla="*/ 983152 h 1952553"/>
              <a:gd name="connsiteX9" fmla="*/ 5245768 w 5259518"/>
              <a:gd name="connsiteY9" fmla="*/ 1409413 h 1952553"/>
              <a:gd name="connsiteX10" fmla="*/ 5142641 w 5259518"/>
              <a:gd name="connsiteY10" fmla="*/ 1684421 h 1952553"/>
              <a:gd name="connsiteX11" fmla="*/ 4977636 w 5259518"/>
              <a:gd name="connsiteY11" fmla="*/ 1890676 h 1952553"/>
              <a:gd name="connsiteX12" fmla="*/ 4840132 w 5259518"/>
              <a:gd name="connsiteY12" fmla="*/ 1952553 h 195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59518" h="1952553">
                <a:moveTo>
                  <a:pt x="0" y="0"/>
                </a:moveTo>
                <a:cubicBezTo>
                  <a:pt x="91096" y="64741"/>
                  <a:pt x="182193" y="129482"/>
                  <a:pt x="391886" y="165004"/>
                </a:cubicBezTo>
                <a:cubicBezTo>
                  <a:pt x="601579" y="200526"/>
                  <a:pt x="949922" y="223444"/>
                  <a:pt x="1258159" y="213131"/>
                </a:cubicBezTo>
                <a:cubicBezTo>
                  <a:pt x="1566396" y="202818"/>
                  <a:pt x="1923906" y="119170"/>
                  <a:pt x="2241311" y="103128"/>
                </a:cubicBezTo>
                <a:cubicBezTo>
                  <a:pt x="2558716" y="87086"/>
                  <a:pt x="2858933" y="104274"/>
                  <a:pt x="3162587" y="116878"/>
                </a:cubicBezTo>
                <a:cubicBezTo>
                  <a:pt x="3466241" y="129482"/>
                  <a:pt x="3803125" y="140942"/>
                  <a:pt x="4063236" y="178755"/>
                </a:cubicBezTo>
                <a:cubicBezTo>
                  <a:pt x="4323347" y="216568"/>
                  <a:pt x="4558249" y="272715"/>
                  <a:pt x="4723254" y="343759"/>
                </a:cubicBezTo>
                <a:cubicBezTo>
                  <a:pt x="4888259" y="414803"/>
                  <a:pt x="4969615" y="498451"/>
                  <a:pt x="5053263" y="605016"/>
                </a:cubicBezTo>
                <a:cubicBezTo>
                  <a:pt x="5136911" y="711582"/>
                  <a:pt x="5193059" y="849086"/>
                  <a:pt x="5225143" y="983152"/>
                </a:cubicBezTo>
                <a:cubicBezTo>
                  <a:pt x="5257227" y="1117218"/>
                  <a:pt x="5259518" y="1292535"/>
                  <a:pt x="5245768" y="1409413"/>
                </a:cubicBezTo>
                <a:cubicBezTo>
                  <a:pt x="5232018" y="1526291"/>
                  <a:pt x="5187330" y="1604211"/>
                  <a:pt x="5142641" y="1684421"/>
                </a:cubicBezTo>
                <a:cubicBezTo>
                  <a:pt x="5097952" y="1764631"/>
                  <a:pt x="5028054" y="1845987"/>
                  <a:pt x="4977636" y="1890676"/>
                </a:cubicBezTo>
                <a:cubicBezTo>
                  <a:pt x="4927218" y="1935365"/>
                  <a:pt x="4883675" y="1943959"/>
                  <a:pt x="4840132" y="1952553"/>
                </a:cubicBezTo>
              </a:path>
            </a:pathLst>
          </a:custGeom>
          <a:ln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I MEZZI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8596" y="1214428"/>
            <a:ext cx="8215370" cy="24622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sz="2200" dirty="0" smtClean="0"/>
              <a:t>Fa della </a:t>
            </a:r>
            <a:r>
              <a:rPr lang="it-IT" sz="2200" b="1" dirty="0">
                <a:solidFill>
                  <a:srgbClr val="FF0000"/>
                </a:solidFill>
              </a:rPr>
              <a:t>reggia di </a:t>
            </a:r>
            <a:r>
              <a:rPr lang="it-IT" sz="2200" b="1" dirty="0" smtClean="0">
                <a:solidFill>
                  <a:srgbClr val="FF0000"/>
                </a:solidFill>
              </a:rPr>
              <a:t>Versailles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il </a:t>
            </a:r>
            <a:r>
              <a:rPr lang="it-IT" sz="2200" dirty="0"/>
              <a:t>centro della corte regale, con l’obiettivo di tenere sotto controllo la </a:t>
            </a:r>
            <a:r>
              <a:rPr lang="it-IT" sz="2200" u="sng" dirty="0"/>
              <a:t>nobiltà</a:t>
            </a:r>
            <a:r>
              <a:rPr lang="it-IT" sz="2200" dirty="0"/>
              <a:t> e di </a:t>
            </a:r>
            <a:r>
              <a:rPr lang="it-IT" sz="2200" u="sng" dirty="0"/>
              <a:t>allontanarla dalla politica</a:t>
            </a:r>
            <a:r>
              <a:rPr lang="it-IT" sz="2200" u="sng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it-IT" sz="2200" dirty="0"/>
          </a:p>
          <a:p>
            <a:pPr lvl="0">
              <a:buFont typeface="Arial" pitchFamily="34" charset="0"/>
              <a:buChar char="•"/>
            </a:pPr>
            <a:r>
              <a:rPr lang="it-IT" sz="2200" dirty="0" smtClean="0"/>
              <a:t> Allestisce </a:t>
            </a:r>
            <a:r>
              <a:rPr lang="it-IT" sz="2200" dirty="0"/>
              <a:t>un </a:t>
            </a:r>
            <a:r>
              <a:rPr lang="it-IT" sz="2200" b="1" dirty="0"/>
              <a:t>potente </a:t>
            </a:r>
            <a:r>
              <a:rPr lang="it-IT" sz="2200" b="1" dirty="0">
                <a:solidFill>
                  <a:srgbClr val="FF0000"/>
                </a:solidFill>
              </a:rPr>
              <a:t>esercito</a:t>
            </a:r>
            <a:r>
              <a:rPr lang="it-IT" sz="2200" dirty="0"/>
              <a:t>, con l’obiettivo di </a:t>
            </a:r>
            <a:r>
              <a:rPr lang="it-IT" sz="2200" u="sng" dirty="0"/>
              <a:t>dominare in Europa</a:t>
            </a:r>
            <a:r>
              <a:rPr lang="it-IT" sz="2200" u="sng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it-IT" sz="2200" dirty="0"/>
          </a:p>
          <a:p>
            <a:pPr lvl="0">
              <a:buFont typeface="Arial" pitchFamily="34" charset="0"/>
              <a:buChar char="•"/>
            </a:pPr>
            <a:r>
              <a:rPr lang="it-IT" sz="2200" b="1" dirty="0" smtClean="0"/>
              <a:t> Cerca di </a:t>
            </a:r>
            <a:r>
              <a:rPr lang="it-IT" sz="2200" b="1" dirty="0" smtClean="0">
                <a:solidFill>
                  <a:srgbClr val="FF0000"/>
                </a:solidFill>
              </a:rPr>
              <a:t>uniformare</a:t>
            </a:r>
            <a:r>
              <a:rPr lang="it-IT" sz="2200" dirty="0" smtClean="0"/>
              <a:t> </a:t>
            </a:r>
            <a:r>
              <a:rPr lang="it-IT" sz="2200" dirty="0"/>
              <a:t>la religione (sopprimendo le minoranze) e controllare la Chiesa francese tramite la </a:t>
            </a:r>
            <a:r>
              <a:rPr lang="it-IT" sz="2200" b="1" dirty="0"/>
              <a:t>nomina dei </a:t>
            </a:r>
            <a:r>
              <a:rPr lang="it-IT" sz="2200" b="1" dirty="0">
                <a:solidFill>
                  <a:srgbClr val="FF0000"/>
                </a:solidFill>
              </a:rPr>
              <a:t>vescovi</a:t>
            </a:r>
            <a:r>
              <a:rPr lang="it-IT" sz="2200" b="1" dirty="0"/>
              <a:t>.</a:t>
            </a:r>
            <a:endParaRPr lang="it-I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LA REGGIA </a:t>
            </a:r>
            <a:r>
              <a:rPr lang="it-IT" b="1" i="1" dirty="0" err="1" smtClean="0">
                <a:solidFill>
                  <a:srgbClr val="FF0000"/>
                </a:solidFill>
              </a:rPr>
              <a:t>DI</a:t>
            </a:r>
            <a:r>
              <a:rPr lang="it-IT" b="1" i="1" dirty="0" smtClean="0">
                <a:solidFill>
                  <a:srgbClr val="FF0000"/>
                </a:solidFill>
              </a:rPr>
              <a:t> VERSAILLES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85720" y="3429006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 smtClean="0"/>
              <a:t>È la meravigliosa </a:t>
            </a:r>
            <a:r>
              <a:rPr lang="it-IT" b="1" dirty="0" smtClean="0"/>
              <a:t>reggia</a:t>
            </a:r>
            <a:r>
              <a:rPr lang="it-IT" dirty="0" smtClean="0"/>
              <a:t> che Luigi XIV fa costruire, a </a:t>
            </a:r>
            <a:r>
              <a:rPr lang="it-IT" i="1" dirty="0" smtClean="0"/>
              <a:t>pochi chilometri da Parigi</a:t>
            </a:r>
            <a:r>
              <a:rPr lang="it-IT" dirty="0" smtClean="0"/>
              <a:t> (stare a Parigi è troppo </a:t>
            </a:r>
            <a:r>
              <a:rPr lang="it-IT" b="1" dirty="0" smtClean="0"/>
              <a:t>pericoloso</a:t>
            </a:r>
            <a:r>
              <a:rPr lang="it-IT" dirty="0" smtClean="0"/>
              <a:t>, ci sono ribellioni troppo </a:t>
            </a:r>
            <a:r>
              <a:rPr lang="it-IT" dirty="0" err="1" smtClean="0"/>
              <a:t>frequenti…</a:t>
            </a:r>
            <a:r>
              <a:rPr lang="it-IT" dirty="0" smtClean="0"/>
              <a:t>), e in cui stabilisce la </a:t>
            </a:r>
            <a:r>
              <a:rPr lang="it-IT" b="1" u="sng" dirty="0" smtClean="0">
                <a:solidFill>
                  <a:srgbClr val="FF0000"/>
                </a:solidFill>
              </a:rPr>
              <a:t>corte</a:t>
            </a:r>
            <a:r>
              <a:rPr lang="it-IT" dirty="0" smtClean="0"/>
              <a:t> regale. </a:t>
            </a:r>
            <a:endParaRPr lang="it-IT" dirty="0"/>
          </a:p>
        </p:txBody>
      </p:sp>
      <p:pic>
        <p:nvPicPr>
          <p:cNvPr id="4" name="Immagine 3" descr="Risultati immagini per reggia versailles"/>
          <p:cNvPicPr/>
          <p:nvPr/>
        </p:nvPicPr>
        <p:blipFill>
          <a:blip r:embed="rId2" cstate="print">
            <a:lum bright="10000" contrast="10000"/>
          </a:blip>
          <a:srcRect t="5854" r="3115"/>
          <a:stretch>
            <a:fillRect/>
          </a:stretch>
        </p:blipFill>
        <p:spPr bwMode="auto">
          <a:xfrm>
            <a:off x="2928926" y="1000114"/>
            <a:ext cx="32147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214282" y="4572014"/>
            <a:ext cx="405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https://www.youvisit.com/tour/versailles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786314" y="4286262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https://www.france-voyage.com/francia-foto/palazzo-versailles-1159.htm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 10"/>
          <p:cNvSpPr/>
          <p:nvPr/>
        </p:nvSpPr>
        <p:spPr>
          <a:xfrm>
            <a:off x="3581400" y="1786597"/>
            <a:ext cx="4859215" cy="1568548"/>
          </a:xfrm>
          <a:custGeom>
            <a:avLst/>
            <a:gdLst>
              <a:gd name="connsiteX0" fmla="*/ 4071425 w 4859215"/>
              <a:gd name="connsiteY0" fmla="*/ 0 h 1568548"/>
              <a:gd name="connsiteX1" fmla="*/ 4331677 w 4859215"/>
              <a:gd name="connsiteY1" fmla="*/ 49237 h 1568548"/>
              <a:gd name="connsiteX2" fmla="*/ 4514557 w 4859215"/>
              <a:gd name="connsiteY2" fmla="*/ 161778 h 1568548"/>
              <a:gd name="connsiteX3" fmla="*/ 4718538 w 4859215"/>
              <a:gd name="connsiteY3" fmla="*/ 365760 h 1568548"/>
              <a:gd name="connsiteX4" fmla="*/ 4817012 w 4859215"/>
              <a:gd name="connsiteY4" fmla="*/ 562708 h 1568548"/>
              <a:gd name="connsiteX5" fmla="*/ 4859215 w 4859215"/>
              <a:gd name="connsiteY5" fmla="*/ 844061 h 1568548"/>
              <a:gd name="connsiteX6" fmla="*/ 4817012 w 4859215"/>
              <a:gd name="connsiteY6" fmla="*/ 1132449 h 1568548"/>
              <a:gd name="connsiteX7" fmla="*/ 4605997 w 4859215"/>
              <a:gd name="connsiteY7" fmla="*/ 1392701 h 1568548"/>
              <a:gd name="connsiteX8" fmla="*/ 4176932 w 4859215"/>
              <a:gd name="connsiteY8" fmla="*/ 1491175 h 1568548"/>
              <a:gd name="connsiteX9" fmla="*/ 3790071 w 4859215"/>
              <a:gd name="connsiteY9" fmla="*/ 1406769 h 1568548"/>
              <a:gd name="connsiteX10" fmla="*/ 3396175 w 4859215"/>
              <a:gd name="connsiteY10" fmla="*/ 1209821 h 1568548"/>
              <a:gd name="connsiteX11" fmla="*/ 3213295 w 4859215"/>
              <a:gd name="connsiteY11" fmla="*/ 1125415 h 1568548"/>
              <a:gd name="connsiteX12" fmla="*/ 3065585 w 4859215"/>
              <a:gd name="connsiteY12" fmla="*/ 1104314 h 1568548"/>
              <a:gd name="connsiteX13" fmla="*/ 2861603 w 4859215"/>
              <a:gd name="connsiteY13" fmla="*/ 1090246 h 1568548"/>
              <a:gd name="connsiteX14" fmla="*/ 470095 w 4859215"/>
              <a:gd name="connsiteY14" fmla="*/ 1083212 h 1568548"/>
              <a:gd name="connsiteX15" fmla="*/ 41031 w 4859215"/>
              <a:gd name="connsiteY15" fmla="*/ 1188720 h 1568548"/>
              <a:gd name="connsiteX16" fmla="*/ 259080 w 4859215"/>
              <a:gd name="connsiteY16" fmla="*/ 1568548 h 1568548"/>
              <a:gd name="connsiteX17" fmla="*/ 259080 w 4859215"/>
              <a:gd name="connsiteY17" fmla="*/ 1568548 h 1568548"/>
              <a:gd name="connsiteX18" fmla="*/ 259080 w 4859215"/>
              <a:gd name="connsiteY18" fmla="*/ 1568548 h 156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59215" h="1568548">
                <a:moveTo>
                  <a:pt x="4071425" y="0"/>
                </a:moveTo>
                <a:cubicBezTo>
                  <a:pt x="4164623" y="11137"/>
                  <a:pt x="4257822" y="22274"/>
                  <a:pt x="4331677" y="49237"/>
                </a:cubicBezTo>
                <a:cubicBezTo>
                  <a:pt x="4405532" y="76200"/>
                  <a:pt x="4450080" y="109024"/>
                  <a:pt x="4514557" y="161778"/>
                </a:cubicBezTo>
                <a:cubicBezTo>
                  <a:pt x="4579034" y="214532"/>
                  <a:pt x="4668129" y="298938"/>
                  <a:pt x="4718538" y="365760"/>
                </a:cubicBezTo>
                <a:cubicBezTo>
                  <a:pt x="4768947" y="432582"/>
                  <a:pt x="4793566" y="482991"/>
                  <a:pt x="4817012" y="562708"/>
                </a:cubicBezTo>
                <a:cubicBezTo>
                  <a:pt x="4840458" y="642425"/>
                  <a:pt x="4859215" y="749104"/>
                  <a:pt x="4859215" y="844061"/>
                </a:cubicBezTo>
                <a:cubicBezTo>
                  <a:pt x="4859215" y="939018"/>
                  <a:pt x="4859215" y="1041009"/>
                  <a:pt x="4817012" y="1132449"/>
                </a:cubicBezTo>
                <a:cubicBezTo>
                  <a:pt x="4774809" y="1223889"/>
                  <a:pt x="4712677" y="1332913"/>
                  <a:pt x="4605997" y="1392701"/>
                </a:cubicBezTo>
                <a:cubicBezTo>
                  <a:pt x="4499317" y="1452489"/>
                  <a:pt x="4312920" y="1488830"/>
                  <a:pt x="4176932" y="1491175"/>
                </a:cubicBezTo>
                <a:cubicBezTo>
                  <a:pt x="4040944" y="1493520"/>
                  <a:pt x="3920197" y="1453661"/>
                  <a:pt x="3790071" y="1406769"/>
                </a:cubicBezTo>
                <a:cubicBezTo>
                  <a:pt x="3659945" y="1359877"/>
                  <a:pt x="3492304" y="1256713"/>
                  <a:pt x="3396175" y="1209821"/>
                </a:cubicBezTo>
                <a:cubicBezTo>
                  <a:pt x="3300046" y="1162929"/>
                  <a:pt x="3268393" y="1143000"/>
                  <a:pt x="3213295" y="1125415"/>
                </a:cubicBezTo>
                <a:cubicBezTo>
                  <a:pt x="3158197" y="1107831"/>
                  <a:pt x="3124200" y="1110175"/>
                  <a:pt x="3065585" y="1104314"/>
                </a:cubicBezTo>
                <a:cubicBezTo>
                  <a:pt x="3006970" y="1098453"/>
                  <a:pt x="2861603" y="1090246"/>
                  <a:pt x="2861603" y="1090246"/>
                </a:cubicBezTo>
                <a:lnTo>
                  <a:pt x="470095" y="1083212"/>
                </a:lnTo>
                <a:cubicBezTo>
                  <a:pt x="0" y="1099624"/>
                  <a:pt x="76200" y="1107831"/>
                  <a:pt x="41031" y="1188720"/>
                </a:cubicBezTo>
                <a:cubicBezTo>
                  <a:pt x="5862" y="1269609"/>
                  <a:pt x="259080" y="1568548"/>
                  <a:pt x="259080" y="1568548"/>
                </a:cubicBezTo>
                <a:lnTo>
                  <a:pt x="259080" y="1568548"/>
                </a:lnTo>
                <a:lnTo>
                  <a:pt x="259080" y="1568548"/>
                </a:lnTo>
              </a:path>
            </a:pathLst>
          </a:cu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LA REGGIA </a:t>
            </a:r>
            <a:r>
              <a:rPr lang="it-IT" b="1" i="1" dirty="0" err="1" smtClean="0">
                <a:solidFill>
                  <a:srgbClr val="FF0000"/>
                </a:solidFill>
              </a:rPr>
              <a:t>DI</a:t>
            </a:r>
            <a:r>
              <a:rPr lang="it-IT" b="1" i="1" dirty="0" smtClean="0">
                <a:solidFill>
                  <a:srgbClr val="FF0000"/>
                </a:solidFill>
              </a:rPr>
              <a:t> VERSAILLES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14414" y="1000114"/>
            <a:ext cx="64294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it-IT" dirty="0" smtClean="0"/>
              <a:t>celebrare i </a:t>
            </a:r>
            <a:r>
              <a:rPr lang="it-IT" b="1" dirty="0" smtClean="0"/>
              <a:t>fasti e la gloria </a:t>
            </a:r>
            <a:r>
              <a:rPr lang="it-IT" dirty="0" smtClean="0"/>
              <a:t>del re, mostrare a tutti la sua grandezza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214282" y="4143386"/>
            <a:ext cx="8786874" cy="646331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it-IT" dirty="0" smtClean="0"/>
              <a:t>Si cercava di fare in modo che chi era a corte si sentisse un </a:t>
            </a:r>
            <a:r>
              <a:rPr lang="it-IT" b="1" dirty="0" smtClean="0"/>
              <a:t>privilegiato</a:t>
            </a:r>
            <a:r>
              <a:rPr lang="it-IT" dirty="0" smtClean="0"/>
              <a:t>: l’aristocrazia viveva per questo, dando vita a una competizione per affermarsi come il favorito del re.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1214414" y="1571618"/>
            <a:ext cx="64294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/>
              <a:t>privare i nobili di ogni responsabilità </a:t>
            </a:r>
            <a:r>
              <a:rPr lang="it-IT" dirty="0" smtClean="0"/>
              <a:t>di governo e tenere sotto </a:t>
            </a:r>
            <a:r>
              <a:rPr lang="it-IT" b="1" dirty="0" smtClean="0"/>
              <a:t>controllo</a:t>
            </a:r>
            <a:r>
              <a:rPr lang="it-IT" dirty="0" smtClean="0"/>
              <a:t> la nobiltà più influente e potente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072330" y="2428874"/>
            <a:ext cx="169251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/>
              <a:t>“</a:t>
            </a:r>
            <a:r>
              <a:rPr lang="it-IT" b="1" dirty="0" smtClean="0"/>
              <a:t>gabbia dorata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3929058" y="2571750"/>
            <a:ext cx="271464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ricevimenti, continui balli, spettacoli e cerimonie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00034" y="3357568"/>
            <a:ext cx="400052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tutto era </a:t>
            </a:r>
            <a:r>
              <a:rPr lang="it-IT" i="1" dirty="0" smtClean="0"/>
              <a:t>simbolico</a:t>
            </a:r>
            <a:r>
              <a:rPr lang="it-IT" dirty="0" smtClean="0"/>
              <a:t> e mostrava il </a:t>
            </a:r>
            <a:r>
              <a:rPr lang="it-IT" i="1" dirty="0" smtClean="0"/>
              <a:t>ruolo e l’importanza</a:t>
            </a:r>
            <a:r>
              <a:rPr lang="it-IT" dirty="0" smtClean="0"/>
              <a:t> che si aveva a corte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 a mano libera 10"/>
          <p:cNvSpPr/>
          <p:nvPr/>
        </p:nvSpPr>
        <p:spPr>
          <a:xfrm>
            <a:off x="3571868" y="1786597"/>
            <a:ext cx="4868747" cy="1568548"/>
          </a:xfrm>
          <a:custGeom>
            <a:avLst/>
            <a:gdLst>
              <a:gd name="connsiteX0" fmla="*/ 4071425 w 4859215"/>
              <a:gd name="connsiteY0" fmla="*/ 0 h 1568548"/>
              <a:gd name="connsiteX1" fmla="*/ 4331677 w 4859215"/>
              <a:gd name="connsiteY1" fmla="*/ 49237 h 1568548"/>
              <a:gd name="connsiteX2" fmla="*/ 4514557 w 4859215"/>
              <a:gd name="connsiteY2" fmla="*/ 161778 h 1568548"/>
              <a:gd name="connsiteX3" fmla="*/ 4718538 w 4859215"/>
              <a:gd name="connsiteY3" fmla="*/ 365760 h 1568548"/>
              <a:gd name="connsiteX4" fmla="*/ 4817012 w 4859215"/>
              <a:gd name="connsiteY4" fmla="*/ 562708 h 1568548"/>
              <a:gd name="connsiteX5" fmla="*/ 4859215 w 4859215"/>
              <a:gd name="connsiteY5" fmla="*/ 844061 h 1568548"/>
              <a:gd name="connsiteX6" fmla="*/ 4817012 w 4859215"/>
              <a:gd name="connsiteY6" fmla="*/ 1132449 h 1568548"/>
              <a:gd name="connsiteX7" fmla="*/ 4605997 w 4859215"/>
              <a:gd name="connsiteY7" fmla="*/ 1392701 h 1568548"/>
              <a:gd name="connsiteX8" fmla="*/ 4176932 w 4859215"/>
              <a:gd name="connsiteY8" fmla="*/ 1491175 h 1568548"/>
              <a:gd name="connsiteX9" fmla="*/ 3790071 w 4859215"/>
              <a:gd name="connsiteY9" fmla="*/ 1406769 h 1568548"/>
              <a:gd name="connsiteX10" fmla="*/ 3396175 w 4859215"/>
              <a:gd name="connsiteY10" fmla="*/ 1209821 h 1568548"/>
              <a:gd name="connsiteX11" fmla="*/ 3213295 w 4859215"/>
              <a:gd name="connsiteY11" fmla="*/ 1125415 h 1568548"/>
              <a:gd name="connsiteX12" fmla="*/ 3065585 w 4859215"/>
              <a:gd name="connsiteY12" fmla="*/ 1104314 h 1568548"/>
              <a:gd name="connsiteX13" fmla="*/ 2861603 w 4859215"/>
              <a:gd name="connsiteY13" fmla="*/ 1090246 h 1568548"/>
              <a:gd name="connsiteX14" fmla="*/ 470095 w 4859215"/>
              <a:gd name="connsiteY14" fmla="*/ 1083212 h 1568548"/>
              <a:gd name="connsiteX15" fmla="*/ 41031 w 4859215"/>
              <a:gd name="connsiteY15" fmla="*/ 1188720 h 1568548"/>
              <a:gd name="connsiteX16" fmla="*/ 259080 w 4859215"/>
              <a:gd name="connsiteY16" fmla="*/ 1568548 h 1568548"/>
              <a:gd name="connsiteX17" fmla="*/ 259080 w 4859215"/>
              <a:gd name="connsiteY17" fmla="*/ 1568548 h 1568548"/>
              <a:gd name="connsiteX18" fmla="*/ 259080 w 4859215"/>
              <a:gd name="connsiteY18" fmla="*/ 1568548 h 156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59215" h="1568548">
                <a:moveTo>
                  <a:pt x="4071425" y="0"/>
                </a:moveTo>
                <a:cubicBezTo>
                  <a:pt x="4164623" y="11137"/>
                  <a:pt x="4257822" y="22274"/>
                  <a:pt x="4331677" y="49237"/>
                </a:cubicBezTo>
                <a:cubicBezTo>
                  <a:pt x="4405532" y="76200"/>
                  <a:pt x="4450080" y="109024"/>
                  <a:pt x="4514557" y="161778"/>
                </a:cubicBezTo>
                <a:cubicBezTo>
                  <a:pt x="4579034" y="214532"/>
                  <a:pt x="4668129" y="298938"/>
                  <a:pt x="4718538" y="365760"/>
                </a:cubicBezTo>
                <a:cubicBezTo>
                  <a:pt x="4768947" y="432582"/>
                  <a:pt x="4793566" y="482991"/>
                  <a:pt x="4817012" y="562708"/>
                </a:cubicBezTo>
                <a:cubicBezTo>
                  <a:pt x="4840458" y="642425"/>
                  <a:pt x="4859215" y="749104"/>
                  <a:pt x="4859215" y="844061"/>
                </a:cubicBezTo>
                <a:cubicBezTo>
                  <a:pt x="4859215" y="939018"/>
                  <a:pt x="4859215" y="1041009"/>
                  <a:pt x="4817012" y="1132449"/>
                </a:cubicBezTo>
                <a:cubicBezTo>
                  <a:pt x="4774809" y="1223889"/>
                  <a:pt x="4712677" y="1332913"/>
                  <a:pt x="4605997" y="1392701"/>
                </a:cubicBezTo>
                <a:cubicBezTo>
                  <a:pt x="4499317" y="1452489"/>
                  <a:pt x="4312920" y="1488830"/>
                  <a:pt x="4176932" y="1491175"/>
                </a:cubicBezTo>
                <a:cubicBezTo>
                  <a:pt x="4040944" y="1493520"/>
                  <a:pt x="3920197" y="1453661"/>
                  <a:pt x="3790071" y="1406769"/>
                </a:cubicBezTo>
                <a:cubicBezTo>
                  <a:pt x="3659945" y="1359877"/>
                  <a:pt x="3492304" y="1256713"/>
                  <a:pt x="3396175" y="1209821"/>
                </a:cubicBezTo>
                <a:cubicBezTo>
                  <a:pt x="3300046" y="1162929"/>
                  <a:pt x="3268393" y="1143000"/>
                  <a:pt x="3213295" y="1125415"/>
                </a:cubicBezTo>
                <a:cubicBezTo>
                  <a:pt x="3158197" y="1107831"/>
                  <a:pt x="3124200" y="1110175"/>
                  <a:pt x="3065585" y="1104314"/>
                </a:cubicBezTo>
                <a:cubicBezTo>
                  <a:pt x="3006970" y="1098453"/>
                  <a:pt x="2861603" y="1090246"/>
                  <a:pt x="2861603" y="1090246"/>
                </a:cubicBezTo>
                <a:lnTo>
                  <a:pt x="470095" y="1083212"/>
                </a:lnTo>
                <a:cubicBezTo>
                  <a:pt x="0" y="1099624"/>
                  <a:pt x="76200" y="1107831"/>
                  <a:pt x="41031" y="1188720"/>
                </a:cubicBezTo>
                <a:cubicBezTo>
                  <a:pt x="5862" y="1269609"/>
                  <a:pt x="259080" y="1568548"/>
                  <a:pt x="259080" y="1568548"/>
                </a:cubicBezTo>
                <a:lnTo>
                  <a:pt x="259080" y="1568548"/>
                </a:lnTo>
                <a:lnTo>
                  <a:pt x="259080" y="1568548"/>
                </a:lnTo>
              </a:path>
            </a:pathLst>
          </a:cu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LA REGGIA </a:t>
            </a:r>
            <a:r>
              <a:rPr lang="it-IT" b="1" i="1" dirty="0" err="1" smtClean="0">
                <a:solidFill>
                  <a:srgbClr val="FF0000"/>
                </a:solidFill>
              </a:rPr>
              <a:t>DI</a:t>
            </a:r>
            <a:r>
              <a:rPr lang="it-IT" b="1" i="1" dirty="0" smtClean="0">
                <a:solidFill>
                  <a:srgbClr val="FF0000"/>
                </a:solidFill>
              </a:rPr>
              <a:t> VERSAILLES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14414" y="1571618"/>
            <a:ext cx="642942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/>
              <a:t>privare i nobili di ogni responsabilità </a:t>
            </a:r>
            <a:r>
              <a:rPr lang="it-IT" dirty="0" smtClean="0"/>
              <a:t>di governo e tenere sotto </a:t>
            </a:r>
            <a:r>
              <a:rPr lang="it-IT" b="1" dirty="0" smtClean="0"/>
              <a:t>controllo</a:t>
            </a:r>
            <a:r>
              <a:rPr lang="it-IT" dirty="0" smtClean="0"/>
              <a:t> la nobiltà più influente e potente</a:t>
            </a: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7072330" y="2428874"/>
            <a:ext cx="169251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t-IT" dirty="0" smtClean="0"/>
              <a:t>“</a:t>
            </a:r>
            <a:r>
              <a:rPr lang="it-IT" b="1" dirty="0" smtClean="0"/>
              <a:t>gabbia dorata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714348" y="2571750"/>
            <a:ext cx="5929354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Dando a chi era a corte un </a:t>
            </a:r>
            <a:r>
              <a:rPr lang="it-IT" b="1" dirty="0" smtClean="0"/>
              <a:t>vitalizio</a:t>
            </a:r>
            <a:r>
              <a:rPr lang="it-IT" dirty="0" smtClean="0"/>
              <a:t> (una somma in denaro), più alto per chi serviva in modo più fedele il re.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Ciò era necessario perché permetteva ai nobili di lasciare i propri territori e i propri affari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POLITICA ECONOMICA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85984" y="1071552"/>
            <a:ext cx="4286280" cy="6771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La politica economica francese è impostata la Ministro delle finanze, </a:t>
            </a:r>
            <a:r>
              <a:rPr lang="it-IT" sz="2000" b="1" dirty="0" err="1" smtClean="0">
                <a:solidFill>
                  <a:srgbClr val="FF0000"/>
                </a:solidFill>
              </a:rPr>
              <a:t>Colbert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71472" y="2357436"/>
            <a:ext cx="807249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Egli sostenne la teoria </a:t>
            </a:r>
            <a:r>
              <a:rPr lang="it-IT" b="1" u="sng" dirty="0" smtClean="0"/>
              <a:t>MERCANTILISTA</a:t>
            </a:r>
            <a:r>
              <a:rPr lang="it-IT" dirty="0" smtClean="0"/>
              <a:t> (detta anche “</a:t>
            </a:r>
            <a:r>
              <a:rPr lang="it-IT" dirty="0" err="1" smtClean="0"/>
              <a:t>colbertismo</a:t>
            </a:r>
            <a:r>
              <a:rPr lang="it-IT" dirty="0" smtClean="0"/>
              <a:t>”) per cui:</a:t>
            </a:r>
          </a:p>
          <a:p>
            <a:pPr lvl="0"/>
            <a:r>
              <a:rPr lang="it-IT" dirty="0" smtClean="0"/>
              <a:t>la ricchezza (l’oro) esistente nel mondo è </a:t>
            </a:r>
            <a:r>
              <a:rPr lang="it-IT" i="1" dirty="0" smtClean="0"/>
              <a:t>immutabile</a:t>
            </a:r>
            <a:r>
              <a:rPr lang="it-IT" dirty="0" smtClean="0"/>
              <a:t> quindi</a:t>
            </a:r>
          </a:p>
          <a:p>
            <a:pPr lvl="1">
              <a:buFont typeface="Arial" pitchFamily="34" charset="0"/>
              <a:buChar char="•"/>
            </a:pPr>
            <a:r>
              <a:rPr lang="it-IT" b="1" dirty="0" smtClean="0"/>
              <a:t> aumentando le esportazioni </a:t>
            </a:r>
            <a:r>
              <a:rPr lang="it-IT" dirty="0" smtClean="0"/>
              <a:t>verso le nazioni straniere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e </a:t>
            </a:r>
            <a:r>
              <a:rPr lang="it-IT" b="1" dirty="0" smtClean="0"/>
              <a:t>limitando le importazioni</a:t>
            </a:r>
            <a:r>
              <a:rPr lang="it-IT" dirty="0" smtClean="0"/>
              <a:t> (quindi: comprando poco dalle nazioni straniere) </a:t>
            </a:r>
          </a:p>
          <a:p>
            <a:pPr lvl="2">
              <a:buFont typeface="Courier New" pitchFamily="49" charset="0"/>
              <a:buChar char="o"/>
            </a:pPr>
            <a:r>
              <a:rPr lang="it-IT" dirty="0" smtClean="0"/>
              <a:t> grazie al </a:t>
            </a:r>
            <a:r>
              <a:rPr lang="it-IT" b="1" dirty="0" smtClean="0"/>
              <a:t>PROTEZIONISMO</a:t>
            </a:r>
            <a:endParaRPr lang="it-IT" dirty="0" smtClean="0"/>
          </a:p>
          <a:p>
            <a:pPr lvl="3">
              <a:buFont typeface="Wingdings" pitchFamily="2" charset="2"/>
              <a:buChar char="§"/>
            </a:pPr>
            <a:r>
              <a:rPr lang="it-IT" dirty="0" smtClean="0"/>
              <a:t> ossia la difesa dei prodotti nazionali grazie all’imposizione di </a:t>
            </a:r>
            <a:r>
              <a:rPr lang="it-IT" b="1" dirty="0" smtClean="0"/>
              <a:t>dazi</a:t>
            </a:r>
            <a:r>
              <a:rPr lang="it-IT" dirty="0" smtClean="0"/>
              <a:t> doganali sulle merci importate dall’estero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si aumenta la propria ricchezza.</a:t>
            </a:r>
            <a:endParaRPr lang="it-IT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t="2381" r="4008"/>
          <a:stretch>
            <a:fillRect/>
          </a:stretch>
        </p:blipFill>
        <p:spPr bwMode="auto">
          <a:xfrm>
            <a:off x="7215206" y="285734"/>
            <a:ext cx="164655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POLITICA ECONOMICA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0034" y="1357304"/>
            <a:ext cx="6500858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000" dirty="0" smtClean="0"/>
              <a:t>Ciò portò a delle </a:t>
            </a:r>
            <a:r>
              <a:rPr lang="it-IT" sz="2000" i="1" u="sng" dirty="0" smtClean="0"/>
              <a:t>conseguenze</a:t>
            </a:r>
            <a:r>
              <a:rPr lang="it-IT" sz="2000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it-IT" sz="2000" dirty="0" smtClean="0"/>
              <a:t> Per avere materie prime a basso costo e più terre nelle quali esportare in tutta tranquillità i propri prodotti è  necessario </a:t>
            </a:r>
            <a:r>
              <a:rPr lang="it-IT" sz="2000" b="1" dirty="0" smtClean="0"/>
              <a:t>conquistare nuovi territori</a:t>
            </a:r>
            <a:r>
              <a:rPr lang="it-IT" sz="20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it-IT" sz="2000" dirty="0" smtClean="0"/>
              <a:t> Lo Stato controlla in modo più diretto il sistema </a:t>
            </a:r>
            <a:r>
              <a:rPr lang="it-IT" sz="2000" b="1" dirty="0" smtClean="0"/>
              <a:t>commerciale</a:t>
            </a:r>
            <a:r>
              <a:rPr lang="it-IT" sz="2000" dirty="0" smtClean="0"/>
              <a:t>, con la nascita di</a:t>
            </a:r>
            <a:r>
              <a:rPr lang="it-IT" sz="2000" b="1" dirty="0" smtClean="0"/>
              <a:t> </a:t>
            </a:r>
            <a:r>
              <a:rPr lang="it-IT" sz="2000" dirty="0" smtClean="0"/>
              <a:t>diverse compagnie commerciali (</a:t>
            </a:r>
            <a:r>
              <a:rPr lang="it-IT" sz="2000" b="1" dirty="0" smtClean="0"/>
              <a:t>Compagnia delle Indie Orientali e Compagnia delle Indie Occidentali</a:t>
            </a:r>
            <a:r>
              <a:rPr lang="it-IT" sz="2000" dirty="0" smtClean="0"/>
              <a:t>) </a:t>
            </a:r>
            <a:r>
              <a:rPr lang="it-IT" sz="2000" u="sng" dirty="0" smtClean="0"/>
              <a:t>protette</a:t>
            </a:r>
            <a:r>
              <a:rPr lang="it-IT" sz="2000" dirty="0" smtClean="0"/>
              <a:t> dallo Stato, alle quali vengono concesse </a:t>
            </a:r>
            <a:r>
              <a:rPr lang="it-IT" sz="2000" u="sng" dirty="0" smtClean="0"/>
              <a:t>agevolazioni</a:t>
            </a:r>
            <a:r>
              <a:rPr lang="it-IT" sz="2000" dirty="0" smtClean="0"/>
              <a:t> fiscali ed </a:t>
            </a:r>
            <a:r>
              <a:rPr lang="it-IT" sz="2000" u="sng" dirty="0" smtClean="0"/>
              <a:t>esclusive</a:t>
            </a:r>
            <a:r>
              <a:rPr lang="it-IT" sz="2000" dirty="0" smtClean="0"/>
              <a:t> commerciali.</a:t>
            </a:r>
            <a:endParaRPr lang="it-IT" sz="2000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 t="2381" r="4008"/>
          <a:stretch>
            <a:fillRect/>
          </a:stretch>
        </p:blipFill>
        <p:spPr bwMode="auto">
          <a:xfrm>
            <a:off x="6786578" y="1000114"/>
            <a:ext cx="1857388" cy="2175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14348" y="785800"/>
            <a:ext cx="5286396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200" dirty="0"/>
              <a:t>Sotto il re </a:t>
            </a:r>
            <a:r>
              <a:rPr lang="it-IT" sz="2200" b="1" dirty="0"/>
              <a:t>Luigi XIII </a:t>
            </a:r>
            <a:r>
              <a:rPr lang="it-IT" sz="2200" dirty="0" smtClean="0"/>
              <a:t>il primo ministro </a:t>
            </a:r>
            <a:r>
              <a:rPr lang="it-IT" sz="2200" b="1" dirty="0">
                <a:solidFill>
                  <a:srgbClr val="FF0000"/>
                </a:solidFill>
              </a:rPr>
              <a:t>Richelieu</a:t>
            </a:r>
            <a:r>
              <a:rPr lang="it-IT" sz="2200" dirty="0"/>
              <a:t> </a:t>
            </a:r>
            <a:r>
              <a:rPr lang="it-IT" sz="2200"/>
              <a:t>(</a:t>
            </a:r>
            <a:r>
              <a:rPr lang="it-IT" sz="2200" smtClean="0"/>
              <a:t>1585-1642</a:t>
            </a:r>
            <a:r>
              <a:rPr lang="it-IT" sz="2200" dirty="0" smtClean="0"/>
              <a:t>) </a:t>
            </a:r>
            <a:r>
              <a:rPr lang="it-IT" sz="2200" b="1" dirty="0" smtClean="0"/>
              <a:t>rafforza </a:t>
            </a:r>
            <a:r>
              <a:rPr lang="it-IT" sz="2200" b="1" dirty="0"/>
              <a:t>la monarchia</a:t>
            </a:r>
            <a:r>
              <a:rPr lang="it-IT" sz="2200" dirty="0"/>
              <a:t> </a:t>
            </a:r>
            <a:r>
              <a:rPr lang="it-IT" sz="2200" dirty="0" smtClean="0"/>
              <a:t>francese: getta </a:t>
            </a:r>
            <a:r>
              <a:rPr lang="it-IT" sz="2200" dirty="0"/>
              <a:t>cosi le basi </a:t>
            </a:r>
            <a:r>
              <a:rPr lang="it-IT" sz="2200" dirty="0" smtClean="0"/>
              <a:t>per il regno di </a:t>
            </a:r>
            <a:r>
              <a:rPr lang="it-IT" sz="2200" b="1" dirty="0"/>
              <a:t>Luigi XIV</a:t>
            </a:r>
            <a:r>
              <a:rPr lang="it-IT" sz="2200" dirty="0"/>
              <a:t>, colui che rappresenta </a:t>
            </a:r>
            <a:r>
              <a:rPr lang="it-IT" sz="2200" dirty="0" smtClean="0"/>
              <a:t>più </a:t>
            </a:r>
            <a:r>
              <a:rPr lang="it-IT" sz="2200" dirty="0"/>
              <a:t>di </a:t>
            </a:r>
            <a:r>
              <a:rPr lang="it-IT" sz="2200" dirty="0" smtClean="0"/>
              <a:t>tutti </a:t>
            </a:r>
            <a:r>
              <a:rPr lang="it-IT" sz="2200" dirty="0"/>
              <a:t>l’</a:t>
            </a:r>
            <a:r>
              <a:rPr lang="it-IT" sz="2200" b="1" u="sng" dirty="0">
                <a:solidFill>
                  <a:srgbClr val="FF0000"/>
                </a:solidFill>
              </a:rPr>
              <a:t>ASSOLUTISMO</a:t>
            </a:r>
            <a:r>
              <a:rPr lang="it-IT" sz="2200" dirty="0"/>
              <a:t> MONARCHICO. </a:t>
            </a:r>
          </a:p>
        </p:txBody>
      </p:sp>
      <p:sp>
        <p:nvSpPr>
          <p:cNvPr id="3" name="Rettangolo 2"/>
          <p:cNvSpPr/>
          <p:nvPr/>
        </p:nvSpPr>
        <p:spPr>
          <a:xfrm>
            <a:off x="3500430" y="3143254"/>
            <a:ext cx="4572000" cy="11079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it-IT" sz="2200" dirty="0" smtClean="0"/>
              <a:t>L’assolutismo si è comunque imposto anche in Danimarca, Prussia, Russia, Svezia e nei domini asburgici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6" y="-26008011"/>
            <a:ext cx="10892333" cy="15539923"/>
          </a:xfrm>
          <a:prstGeom prst="rect">
            <a:avLst/>
          </a:prstGeom>
          <a:noFill/>
        </p:spPr>
      </p:pic>
      <p:pic>
        <p:nvPicPr>
          <p:cNvPr id="1028" name="Picture 4" descr="Visualizza immagine di orig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428610"/>
            <a:ext cx="165242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POLITICA RELIGIOSA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0034" y="1357304"/>
            <a:ext cx="8501122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sz="2400" dirty="0" smtClean="0"/>
              <a:t>Duplice tentativo:</a:t>
            </a:r>
          </a:p>
          <a:p>
            <a:endParaRPr lang="it-IT" sz="2400" dirty="0" smtClean="0"/>
          </a:p>
          <a:p>
            <a:pPr lvl="1">
              <a:buFont typeface="Arial" pitchFamily="34" charset="0"/>
              <a:buChar char="•"/>
            </a:pPr>
            <a:r>
              <a:rPr lang="it-IT" sz="2400" b="1" dirty="0" smtClean="0"/>
              <a:t> Uniformare</a:t>
            </a:r>
            <a:r>
              <a:rPr lang="it-IT" sz="2400" dirty="0" smtClean="0"/>
              <a:t> la religione eliminando ogni minoranza (religione cattolica come elemento unificante).</a:t>
            </a:r>
          </a:p>
          <a:p>
            <a:pPr lvl="1">
              <a:buFont typeface="Arial" pitchFamily="34" charset="0"/>
              <a:buChar char="•"/>
            </a:pPr>
            <a:endParaRPr lang="it-IT" sz="2400" dirty="0" smtClean="0"/>
          </a:p>
          <a:p>
            <a:pPr lvl="1">
              <a:buFont typeface="Arial" pitchFamily="34" charset="0"/>
              <a:buChar char="•"/>
            </a:pPr>
            <a:r>
              <a:rPr lang="it-IT" sz="2400" dirty="0" smtClean="0"/>
              <a:t> Ottenere una maggiore </a:t>
            </a:r>
            <a:r>
              <a:rPr lang="it-IT" sz="2400" b="1" dirty="0" smtClean="0"/>
              <a:t>autonomia</a:t>
            </a:r>
            <a:r>
              <a:rPr lang="it-IT" sz="2400" dirty="0" smtClean="0"/>
              <a:t> </a:t>
            </a:r>
            <a:r>
              <a:rPr lang="it-IT" sz="2400" b="1" dirty="0" smtClean="0"/>
              <a:t>dalla</a:t>
            </a:r>
            <a:r>
              <a:rPr lang="it-IT" sz="2400" dirty="0" smtClean="0"/>
              <a:t> </a:t>
            </a:r>
            <a:r>
              <a:rPr lang="it-IT" sz="2400" b="1" dirty="0" smtClean="0"/>
              <a:t>Chiesa cattolica e dal papa.</a:t>
            </a:r>
            <a:endParaRPr lang="it-IT" sz="2400" dirty="0" smtClean="0"/>
          </a:p>
          <a:p>
            <a:r>
              <a:rPr lang="it-IT" sz="2400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POLITICA RELIGIOSA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0034" y="1357304"/>
            <a:ext cx="8501122" cy="323165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Intolleranza verso le minoranze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religiose, come gli </a:t>
            </a:r>
            <a:r>
              <a:rPr lang="it-IT" b="1" dirty="0" smtClean="0"/>
              <a:t>ugonotti</a:t>
            </a:r>
            <a:r>
              <a:rPr lang="it-IT" dirty="0" smtClean="0"/>
              <a:t> (protestanti francesi) e i </a:t>
            </a:r>
            <a:r>
              <a:rPr lang="it-IT" b="1" dirty="0" smtClean="0"/>
              <a:t>calvinisti:</a:t>
            </a:r>
            <a:endParaRPr lang="it-IT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Attraverso la soppressione della libertà di culto;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e a tentativi di </a:t>
            </a:r>
            <a:r>
              <a:rPr lang="it-IT" i="1" dirty="0" smtClean="0"/>
              <a:t>conversione forzata</a:t>
            </a:r>
            <a:r>
              <a:rPr lang="it-IT" dirty="0" smtClean="0"/>
              <a:t> e violenta.</a:t>
            </a:r>
          </a:p>
          <a:p>
            <a:endParaRPr lang="it-IT" dirty="0" smtClean="0"/>
          </a:p>
          <a:p>
            <a:r>
              <a:rPr lang="it-IT" sz="2400" b="1" u="sng" dirty="0" smtClean="0">
                <a:solidFill>
                  <a:srgbClr val="FF0000"/>
                </a:solidFill>
              </a:rPr>
              <a:t>Editto di Fontainebleau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(1685): a) si </a:t>
            </a:r>
            <a:r>
              <a:rPr lang="it-IT" i="1" dirty="0" smtClean="0"/>
              <a:t>sopprime il culto calvinista</a:t>
            </a:r>
            <a:r>
              <a:rPr lang="it-IT" dirty="0" smtClean="0"/>
              <a:t> e b) si decide di </a:t>
            </a:r>
            <a:r>
              <a:rPr lang="it-IT" i="1" dirty="0" smtClean="0"/>
              <a:t>smantellare le piazzeforti ugonotte.</a:t>
            </a:r>
            <a:endParaRPr lang="it-IT" dirty="0" smtClean="0"/>
          </a:p>
          <a:p>
            <a:r>
              <a:rPr lang="it-IT" u="sng" dirty="0" smtClean="0"/>
              <a:t>Effetti:</a:t>
            </a:r>
            <a:r>
              <a:rPr lang="it-IT" dirty="0" smtClean="0"/>
              <a:t>  forte </a:t>
            </a:r>
            <a:r>
              <a:rPr lang="it-IT" b="1" dirty="0" smtClean="0"/>
              <a:t>emigrazione</a:t>
            </a:r>
            <a:r>
              <a:rPr lang="it-IT" dirty="0" smtClean="0"/>
              <a:t> (soprattutto verso Olanda, Inghilterra e Prussia), che coinvolge principalmente la </a:t>
            </a:r>
            <a:r>
              <a:rPr lang="it-IT" b="1" dirty="0" smtClean="0"/>
              <a:t>borghesia mercantile </a:t>
            </a:r>
            <a:r>
              <a:rPr lang="it-IT" dirty="0" smtClean="0"/>
              <a:t>tra le cui fila queste religioni si erano particolarmente diffuse (grave </a:t>
            </a:r>
            <a:r>
              <a:rPr lang="it-IT" u="sng" dirty="0" smtClean="0"/>
              <a:t>danno per l’economia</a:t>
            </a:r>
            <a:r>
              <a:rPr lang="it-IT" dirty="0" smtClean="0"/>
              <a:t> francese)</a:t>
            </a:r>
          </a:p>
          <a:p>
            <a:r>
              <a:rPr lang="it-IT" dirty="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POLITICA RELIGIOSA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0034" y="1357304"/>
            <a:ext cx="8501122" cy="30469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dirty="0" smtClean="0"/>
              <a:t>Tentativo di </a:t>
            </a:r>
            <a:r>
              <a:rPr lang="it-IT" b="1" dirty="0" smtClean="0"/>
              <a:t>controllare la Chiesa cattolica francese </a:t>
            </a:r>
            <a:r>
              <a:rPr lang="it-IT" dirty="0" smtClean="0"/>
              <a:t>tramite la</a:t>
            </a:r>
            <a:r>
              <a:rPr lang="it-IT" b="1" dirty="0" smtClean="0"/>
              <a:t> </a:t>
            </a:r>
            <a:r>
              <a:rPr lang="it-IT" i="1" dirty="0" smtClean="0"/>
              <a:t>nomina dei vescovi da parte del re</a:t>
            </a:r>
            <a:r>
              <a:rPr lang="it-IT" dirty="0" smtClean="0"/>
              <a:t>. </a:t>
            </a:r>
          </a:p>
          <a:p>
            <a:r>
              <a:rPr lang="it-IT" b="1" dirty="0" smtClean="0"/>
              <a:t>Scontro</a:t>
            </a:r>
            <a:r>
              <a:rPr lang="it-IT" dirty="0" smtClean="0"/>
              <a:t> con papa Innocenzo XI:</a:t>
            </a:r>
          </a:p>
          <a:p>
            <a:pPr>
              <a:buFont typeface="Arial" pitchFamily="34" charset="0"/>
              <a:buChar char="•"/>
            </a:pPr>
            <a:r>
              <a:rPr lang="it-IT" u="sng" dirty="0" smtClean="0"/>
              <a:t> scomunica</a:t>
            </a:r>
            <a:r>
              <a:rPr lang="it-IT" dirty="0" smtClean="0"/>
              <a:t> Luigi XIV (ma la Chiesa gallicana è schierata dalla parte del </a:t>
            </a:r>
            <a:r>
              <a:rPr lang="it-IT" dirty="0" err="1" smtClean="0"/>
              <a:t>re*</a:t>
            </a:r>
            <a:r>
              <a:rPr lang="it-IT" dirty="0" smtClean="0"/>
              <a:t>);</a:t>
            </a:r>
          </a:p>
          <a:p>
            <a:r>
              <a:rPr lang="it-IT" b="1" dirty="0" smtClean="0"/>
              <a:t>Accordo con Innocenzo XII </a:t>
            </a:r>
            <a:r>
              <a:rPr lang="it-IT" dirty="0" smtClean="0"/>
              <a:t>(che accetta i vescovi nominati da Luigi)</a:t>
            </a:r>
          </a:p>
          <a:p>
            <a:endParaRPr lang="it-IT" dirty="0" smtClean="0"/>
          </a:p>
          <a:p>
            <a:endParaRPr lang="it-IT" sz="1400" dirty="0" smtClean="0"/>
          </a:p>
          <a:p>
            <a:r>
              <a:rPr lang="it-IT" sz="1400" dirty="0" err="1" smtClean="0"/>
              <a:t>*La</a:t>
            </a:r>
            <a:r>
              <a:rPr lang="it-IT" sz="1400" dirty="0" smtClean="0"/>
              <a:t> chiesa francese, schierata dalla parte del sovrano, stese nel 1682, la </a:t>
            </a:r>
            <a:r>
              <a:rPr lang="it-IT" sz="1400" i="1" dirty="0" smtClean="0"/>
              <a:t>Dichiarazione dei quattro articoli</a:t>
            </a:r>
            <a:r>
              <a:rPr lang="it-IT" sz="1400" dirty="0" smtClean="0"/>
              <a:t>, ribadendo che: 1) la chiesa non ha alcun potere politico e il sovrano che lo esercita non può sottostare al potere ecclesiastico; 2) il papato non è superiore al concilio; 3) la chiesa cattolica francese si considera paritetica rispetto a quella romana; 4) il papa può legiferare, ma se pretende che i suoi decreti siano universalmente validi, deve prima ottenere il consenso della chiesa universale.</a:t>
            </a: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POLITICA ESTERA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00034" y="1357304"/>
            <a:ext cx="8501122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i="1" dirty="0" smtClean="0"/>
              <a:t>Obiettivo</a:t>
            </a:r>
            <a:r>
              <a:rPr lang="it-IT" dirty="0" smtClean="0"/>
              <a:t>: imporre all’Europa il dominio francese.</a:t>
            </a:r>
          </a:p>
          <a:p>
            <a:r>
              <a:rPr lang="it-IT" i="1" dirty="0" smtClean="0"/>
              <a:t>Quindi?</a:t>
            </a:r>
            <a:r>
              <a:rPr lang="it-IT" dirty="0" smtClean="0"/>
              <a:t> Il regno di Luigi XIV è caratterizzato da </a:t>
            </a:r>
            <a:r>
              <a:rPr lang="it-IT" b="1" dirty="0" smtClean="0"/>
              <a:t>molte guerre</a:t>
            </a:r>
            <a:r>
              <a:rPr lang="it-IT" dirty="0" smtClean="0"/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/>
              <a:t> Guerra di “devoluzione” contro la Spagna, terminata con la pace di Aquisgrana;</a:t>
            </a:r>
          </a:p>
          <a:p>
            <a:pPr lvl="0">
              <a:buFont typeface="Arial" pitchFamily="34" charset="0"/>
              <a:buChar char="•"/>
            </a:pPr>
            <a:r>
              <a:rPr lang="it-IT" dirty="0" smtClean="0"/>
              <a:t> Guerra </a:t>
            </a:r>
            <a:r>
              <a:rPr lang="it-IT" b="1" dirty="0" smtClean="0"/>
              <a:t>d’Olanda, </a:t>
            </a:r>
            <a:r>
              <a:rPr lang="it-IT" dirty="0" smtClean="0"/>
              <a:t>terminata con la pace di </a:t>
            </a:r>
            <a:r>
              <a:rPr lang="it-IT" b="1" dirty="0" err="1" smtClean="0"/>
              <a:t>Nimega</a:t>
            </a:r>
            <a:r>
              <a:rPr lang="it-IT" b="1" dirty="0" smtClean="0"/>
              <a:t>;</a:t>
            </a:r>
            <a:endParaRPr lang="it-IT" dirty="0" smtClean="0"/>
          </a:p>
          <a:p>
            <a:pPr lvl="0">
              <a:buFont typeface="Arial" pitchFamily="34" charset="0"/>
              <a:buChar char="•"/>
            </a:pPr>
            <a:r>
              <a:rPr lang="it-IT" dirty="0" smtClean="0"/>
              <a:t> Guerra </a:t>
            </a:r>
            <a:r>
              <a:rPr lang="it-IT" b="1" dirty="0" smtClean="0"/>
              <a:t>della Lega d’Augusta</a:t>
            </a:r>
            <a:r>
              <a:rPr lang="it-IT" dirty="0" smtClean="0"/>
              <a:t> contro la </a:t>
            </a:r>
            <a:r>
              <a:rPr lang="it-IT" b="1" dirty="0" smtClean="0"/>
              <a:t>Lega di Augusta</a:t>
            </a:r>
            <a:r>
              <a:rPr lang="it-IT" dirty="0" smtClean="0"/>
              <a:t> (Spagna, Austria, Olanda, Svezia, Inghilterra), terminata con gli accordi di </a:t>
            </a:r>
            <a:r>
              <a:rPr lang="it-IT" b="1" dirty="0" err="1" smtClean="0"/>
              <a:t>Riswick</a:t>
            </a:r>
            <a:r>
              <a:rPr lang="it-IT" b="1" dirty="0" smtClean="0"/>
              <a:t>.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Il tentativo egemonico di Luigi XIV </a:t>
            </a:r>
            <a:r>
              <a:rPr lang="it-IT" b="1" u="sng" dirty="0" smtClean="0"/>
              <a:t>fallisce</a:t>
            </a:r>
            <a:r>
              <a:rPr lang="it-IT" dirty="0" smtClean="0"/>
              <a:t>: la Francia non riesce a stabilire la propria supremazia sull’Europa (i territori che conquista sono tutt’altro che estesi).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785786" y="142858"/>
            <a:ext cx="7472386" cy="577440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POLITICA ESTERA</a:t>
            </a:r>
            <a:endParaRPr lang="it-IT" b="1" i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2357422" y="785800"/>
            <a:ext cx="44767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Anna d’Austria e Luigi </a:t>
            </a:r>
            <a:r>
              <a:rPr lang="it-IT" sz="3800" b="1" i="1" dirty="0" smtClean="0">
                <a:solidFill>
                  <a:srgbClr val="FF0000"/>
                </a:solidFill>
              </a:rPr>
              <a:t>XIV</a:t>
            </a:r>
            <a:endParaRPr lang="it-IT" sz="3800" b="1" i="1" dirty="0">
              <a:solidFill>
                <a:srgbClr val="FF0000"/>
              </a:solidFill>
            </a:endParaRPr>
          </a:p>
        </p:txBody>
      </p:sp>
      <p:pic>
        <p:nvPicPr>
          <p:cNvPr id="37896" name="Picture 8" descr="anna daustr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</a:blip>
          <a:srcRect l="5172" t="7252" r="4310" b="3303"/>
          <a:stretch>
            <a:fillRect/>
          </a:stretch>
        </p:blipFill>
        <p:spPr>
          <a:xfrm>
            <a:off x="1714480" y="1857370"/>
            <a:ext cx="2500330" cy="2643206"/>
          </a:xfrm>
          <a:noFill/>
          <a:ln/>
        </p:spPr>
      </p:pic>
      <p:pic>
        <p:nvPicPr>
          <p:cNvPr id="37897" name="Picture 9" descr="luigi xiv bimb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>
          <a:xfrm>
            <a:off x="5572132" y="1428742"/>
            <a:ext cx="2071702" cy="2519324"/>
          </a:xfrm>
          <a:noFill/>
          <a:ln/>
        </p:spPr>
      </p:pic>
      <p:sp>
        <p:nvSpPr>
          <p:cNvPr id="5" name="CasellaDiTesto 4"/>
          <p:cNvSpPr txBox="1"/>
          <p:nvPr/>
        </p:nvSpPr>
        <p:spPr>
          <a:xfrm>
            <a:off x="5357818" y="414338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1643: Luigi è re a soli 5 anni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857224" y="1785932"/>
            <a:ext cx="4038600" cy="215741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algn="just">
              <a:buNone/>
            </a:pPr>
            <a:r>
              <a:rPr lang="it-IT" sz="2600" dirty="0"/>
              <a:t>Proclamato sovrano </a:t>
            </a:r>
            <a:r>
              <a:rPr lang="it-IT" sz="2600" dirty="0" smtClean="0"/>
              <a:t>all’età di </a:t>
            </a:r>
            <a:r>
              <a:rPr lang="it-IT" sz="2600" dirty="0"/>
              <a:t>cinque </a:t>
            </a:r>
            <a:r>
              <a:rPr lang="it-IT" sz="2600" dirty="0" smtClean="0"/>
              <a:t>anni, </a:t>
            </a:r>
            <a:r>
              <a:rPr lang="it-IT" sz="2600" dirty="0"/>
              <a:t>Luigi XIV </a:t>
            </a:r>
            <a:r>
              <a:rPr lang="it-IT" sz="2600" dirty="0" smtClean="0"/>
              <a:t>assumerà </a:t>
            </a:r>
            <a:r>
              <a:rPr lang="it-IT" sz="2600" dirty="0"/>
              <a:t>il potere </a:t>
            </a:r>
            <a:r>
              <a:rPr lang="it-IT" sz="2600" b="1" dirty="0"/>
              <a:t>solo dopo la morte del cardinale </a:t>
            </a:r>
            <a:r>
              <a:rPr lang="it-IT" sz="2600" b="1" dirty="0" err="1" smtClean="0"/>
              <a:t>Mazarino</a:t>
            </a:r>
            <a:r>
              <a:rPr lang="it-IT" sz="2600" b="1" dirty="0" smtClean="0"/>
              <a:t> </a:t>
            </a:r>
            <a:r>
              <a:rPr lang="it-IT" sz="2600" dirty="0" smtClean="0"/>
              <a:t>(</a:t>
            </a:r>
            <a:r>
              <a:rPr lang="it-IT" sz="2600" b="1" dirty="0" smtClean="0">
                <a:solidFill>
                  <a:srgbClr val="FF0000"/>
                </a:solidFill>
              </a:rPr>
              <a:t>1661</a:t>
            </a:r>
            <a:r>
              <a:rPr lang="it-IT" sz="2600" dirty="0" smtClean="0"/>
              <a:t>)</a:t>
            </a:r>
            <a:endParaRPr lang="it-IT" sz="2600" dirty="0"/>
          </a:p>
        </p:txBody>
      </p:sp>
      <p:pic>
        <p:nvPicPr>
          <p:cNvPr id="39943" name="Picture 7" descr="luigi xiv a otto ann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5572132" y="1071552"/>
            <a:ext cx="2747706" cy="3644513"/>
          </a:xfrm>
          <a:noFill/>
          <a:ln/>
        </p:spPr>
      </p:pic>
      <p:sp>
        <p:nvSpPr>
          <p:cNvPr id="6" name="CasellaDiTesto 5"/>
          <p:cNvSpPr txBox="1"/>
          <p:nvPr/>
        </p:nvSpPr>
        <p:spPr>
          <a:xfrm>
            <a:off x="6143636" y="57148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Luigi a 14 anni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800" b="1" i="1" dirty="0" smtClean="0">
                <a:solidFill>
                  <a:srgbClr val="FF0000"/>
                </a:solidFill>
              </a:rPr>
              <a:t>L’infanzia di Luigi XIV</a:t>
            </a:r>
            <a:endParaRPr lang="it-IT" sz="3800" b="1" i="1" dirty="0">
              <a:solidFill>
                <a:srgbClr val="FF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897732"/>
            <a:ext cx="8229600" cy="4050506"/>
          </a:xfrm>
          <a:ln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800" dirty="0" smtClean="0"/>
              <a:t>[…] </a:t>
            </a:r>
            <a:r>
              <a:rPr lang="it-IT" sz="1800" dirty="0"/>
              <a:t>bisogna raffigurarsi lo stato delle cose: </a:t>
            </a:r>
            <a:r>
              <a:rPr lang="it-IT" sz="1800" dirty="0">
                <a:solidFill>
                  <a:srgbClr val="FF0000"/>
                </a:solidFill>
              </a:rPr>
              <a:t>agitazioni terribili </a:t>
            </a:r>
            <a:r>
              <a:rPr lang="it-IT" sz="1800" dirty="0"/>
              <a:t>in tutto il regno prima e dopo la mia maggiorità; </a:t>
            </a:r>
            <a:r>
              <a:rPr lang="it-IT" sz="1800" dirty="0">
                <a:solidFill>
                  <a:srgbClr val="FF0000"/>
                </a:solidFill>
              </a:rPr>
              <a:t>una guerra europea </a:t>
            </a:r>
            <a:r>
              <a:rPr lang="it-IT" sz="1800" dirty="0" smtClean="0"/>
              <a:t>[…]; molti </a:t>
            </a:r>
            <a:r>
              <a:rPr lang="it-IT" sz="1800" dirty="0"/>
              <a:t>complotti dentro lo Stato; i </a:t>
            </a:r>
            <a:r>
              <a:rPr lang="it-IT" sz="1800" dirty="0">
                <a:solidFill>
                  <a:srgbClr val="FF0000"/>
                </a:solidFill>
              </a:rPr>
              <a:t>Parlamenti</a:t>
            </a:r>
            <a:r>
              <a:rPr lang="it-IT" sz="1800" dirty="0"/>
              <a:t> ancora in pieno possesso di un’autorità usurpata; nella mia corte, pochissima fedeltà senza interesse, e di conseguenza i miei sudditi apparentemente più sottomessi ora a tacere e ora a </a:t>
            </a:r>
            <a:r>
              <a:rPr lang="it-IT" sz="1800" dirty="0">
                <a:solidFill>
                  <a:srgbClr val="FF0000"/>
                </a:solidFill>
              </a:rPr>
              <a:t>tramare</a:t>
            </a:r>
            <a:r>
              <a:rPr lang="it-IT" sz="1800" dirty="0"/>
              <a:t> contro di me come i più ribelli; </a:t>
            </a:r>
            <a:r>
              <a:rPr lang="it-IT" sz="1800" dirty="0">
                <a:solidFill>
                  <a:srgbClr val="FF3300"/>
                </a:solidFill>
              </a:rPr>
              <a:t>un ministro</a:t>
            </a:r>
            <a:r>
              <a:rPr lang="it-IT" sz="1800" dirty="0"/>
              <a:t>, ristabilito al potere malgrado tante lotte di fazione, molto abile, molto scaltro, che mi amava e che io amavo, che mi aveva reso grandi servizi, ma i cui pensieri e le cui le maniere erano naturalmente molto differenti dalle mie, e che non potevo certo contraddire, né ostacolare in qualcosa, né privare di autorità, senza il rischio di suscitare nuovamente contro di lui – con l’immagine, anche se falsa, di una sua disgrazia – le stesse tempeste che si era tanto faticato a calmare; io stesso ancora abbastanza </a:t>
            </a:r>
            <a:r>
              <a:rPr lang="it-IT" sz="1800" dirty="0" smtClean="0"/>
              <a:t>giovane […]; </a:t>
            </a:r>
            <a:r>
              <a:rPr lang="it-IT" sz="1800" dirty="0"/>
              <a:t>io mi trovavo dunque in tal maniera pressato e ritardato al tempo stesso nel mio disegno da un unico e solo desiderio di gloria.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>
                <a:solidFill>
                  <a:srgbClr val="FF0000"/>
                </a:solidFill>
              </a:rPr>
              <a:t>Il cardinale Giulio </a:t>
            </a:r>
            <a:r>
              <a:rPr lang="it-IT" b="1" i="1" dirty="0" err="1">
                <a:solidFill>
                  <a:srgbClr val="FF0000"/>
                </a:solidFill>
              </a:rPr>
              <a:t>Mazarino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85786" y="1643056"/>
            <a:ext cx="4543428" cy="27860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/>
            <a:r>
              <a:rPr lang="it-IT" sz="2600" dirty="0"/>
              <a:t>Primo ministro del regno di Francia negli anni della reggenza di Anna d’Austria </a:t>
            </a:r>
            <a:endParaRPr lang="it-IT" sz="2600" dirty="0" smtClean="0"/>
          </a:p>
          <a:p>
            <a:pPr algn="just"/>
            <a:r>
              <a:rPr lang="it-IT" sz="2600" dirty="0" smtClean="0"/>
              <a:t>Vuole rafforzare il potere centrale</a:t>
            </a:r>
            <a:endParaRPr lang="it-IT" sz="2600" dirty="0"/>
          </a:p>
          <a:p>
            <a:pPr algn="just"/>
            <a:r>
              <a:rPr lang="it-IT" sz="2600" i="1" dirty="0" smtClean="0"/>
              <a:t>Affronta due FRONDE</a:t>
            </a:r>
            <a:r>
              <a:rPr lang="it-IT" sz="2600" dirty="0" smtClean="0"/>
              <a:t> (rivolte) </a:t>
            </a:r>
          </a:p>
          <a:p>
            <a:pPr algn="just"/>
            <a:r>
              <a:rPr lang="it-IT" sz="2600" dirty="0"/>
              <a:t>L</a:t>
            </a:r>
            <a:r>
              <a:rPr lang="it-IT" sz="2600" dirty="0" smtClean="0"/>
              <a:t>ascia </a:t>
            </a:r>
            <a:r>
              <a:rPr lang="it-IT" sz="2600" dirty="0"/>
              <a:t>il potere solo al momento della </a:t>
            </a:r>
            <a:r>
              <a:rPr lang="it-IT" sz="2600" dirty="0" smtClean="0"/>
              <a:t>morte (1661).</a:t>
            </a:r>
            <a:endParaRPr lang="it-IT" sz="2600" dirty="0"/>
          </a:p>
        </p:txBody>
      </p:sp>
      <p:pic>
        <p:nvPicPr>
          <p:cNvPr id="44038" name="Picture 6" descr="Mazarin-mignar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contrast="10000"/>
          </a:blip>
          <a:srcRect l="12711" r="9286"/>
          <a:stretch>
            <a:fillRect/>
          </a:stretch>
        </p:blipFill>
        <p:spPr>
          <a:xfrm>
            <a:off x="5929322" y="1000114"/>
            <a:ext cx="2075123" cy="2625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Connettore 2 5"/>
          <p:cNvCxnSpPr/>
          <p:nvPr/>
        </p:nvCxnSpPr>
        <p:spPr>
          <a:xfrm>
            <a:off x="5000628" y="3500444"/>
            <a:ext cx="1571636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6643702" y="4286262"/>
            <a:ext cx="221457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Scontri con la </a:t>
            </a:r>
            <a:r>
              <a:rPr lang="it-IT" b="1" u="sng" dirty="0" smtClean="0"/>
              <a:t>nobiltà</a:t>
            </a:r>
            <a:r>
              <a:rPr lang="it-IT" dirty="0" smtClean="0"/>
              <a:t> di spada e di toga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dirty="0" smtClean="0">
                <a:solidFill>
                  <a:srgbClr val="FF0000"/>
                </a:solidFill>
              </a:rPr>
              <a:t>1661</a:t>
            </a:r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8596" y="1428742"/>
            <a:ext cx="5500726" cy="278608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it-IT" sz="2800" b="1" dirty="0" smtClean="0"/>
              <a:t>Luigi</a:t>
            </a:r>
            <a:r>
              <a:rPr lang="it-IT" sz="2800" dirty="0"/>
              <a:t>, che aveva da poco sposato Maria Teresa d’Austria (figlia del re spagnolo Filippo IV), </a:t>
            </a:r>
            <a:r>
              <a:rPr lang="it-IT" sz="2800" b="1" u="sng" dirty="0">
                <a:solidFill>
                  <a:srgbClr val="FF0000"/>
                </a:solidFill>
              </a:rPr>
              <a:t>decise di governare da solo</a:t>
            </a:r>
            <a:r>
              <a:rPr lang="it-IT" sz="2800" dirty="0"/>
              <a:t>, assumendo tutto il potere nelle sue mani e rinunciando a nominare un nuovo Primo ministro</a:t>
            </a:r>
            <a:endParaRPr lang="it-IT" sz="2600" dirty="0"/>
          </a:p>
        </p:txBody>
      </p:sp>
      <p:pic>
        <p:nvPicPr>
          <p:cNvPr id="15362" name="Picture 2" descr="Marie-Thérèse d'Autriche, reine de Fr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214428"/>
            <a:ext cx="245551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785800"/>
            <a:ext cx="8229600" cy="3394472"/>
          </a:xfrm>
          <a:ln>
            <a:solidFill>
              <a:schemeClr val="tx1"/>
            </a:solidFill>
            <a:prstDash val="dash"/>
          </a:ln>
        </p:spPr>
        <p:txBody>
          <a:bodyPr>
            <a:normAutofit fontScale="85000" lnSpcReduction="20000"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100" dirty="0"/>
              <a:t>«Quello stesso giorno, al mattino [il 9 marzo 1661], il re, dopo aver appreso la morte del cardinale, era rimasto chiuso per due ore a lavorare da solo intento a sistemare la sua vita e i suoi affari. In seguito volle comunicare le sue risoluzioni ai grandi del regno e quando fu giunto a Parigi ordinò che tutti si trovassero l’indomani alle quattro al Louvre presso la regina madre. Quel giorno, riuniti gli ufficiali della corona ed i ministri; il re disse loro che Dio gli aveva tolto un ministro che aveva preso cura dei suoi affari durante la sua giovinezza; che egli si </a:t>
            </a:r>
            <a:r>
              <a:rPr lang="it-IT" sz="2100"/>
              <a:t>era </a:t>
            </a:r>
            <a:r>
              <a:rPr lang="it-IT" sz="2100" smtClean="0"/>
              <a:t>trovato </a:t>
            </a:r>
            <a:r>
              <a:rPr lang="it-IT" sz="2100" dirty="0"/>
              <a:t>così bene che aveva sperato che si fosse conservato per più tempo; ma poiché la volontà di Dio aveva voluto sottrarglielo, </a:t>
            </a:r>
            <a:r>
              <a:rPr lang="it-IT" sz="2100" dirty="0">
                <a:solidFill>
                  <a:srgbClr val="FF3300"/>
                </a:solidFill>
              </a:rPr>
              <a:t>per il futuro egli avrebbe voluto governare da solo il suo regno; che non voleva primi ministri; che si sarebbe servito di coloro i quali avevano delle cariche per farli agire sotto di lui secondo le loro funzioni e che se avesse avuto bisogno del loro consiglio</a:t>
            </a:r>
            <a:r>
              <a:rPr lang="it-IT" sz="2100">
                <a:solidFill>
                  <a:srgbClr val="FF3300"/>
                </a:solidFill>
              </a:rPr>
              <a:t>, </a:t>
            </a:r>
            <a:r>
              <a:rPr lang="it-IT" sz="2100" smtClean="0">
                <a:solidFill>
                  <a:srgbClr val="FF3300"/>
                </a:solidFill>
              </a:rPr>
              <a:t>glielo </a:t>
            </a:r>
            <a:r>
              <a:rPr lang="it-IT" sz="2100" dirty="0">
                <a:solidFill>
                  <a:srgbClr val="FF3300"/>
                </a:solidFill>
              </a:rPr>
              <a:t>avrebbe domandato e poi li avrebbe congedati</a:t>
            </a:r>
            <a:r>
              <a:rPr lang="it-IT" sz="2100" dirty="0"/>
              <a:t>».</a:t>
            </a:r>
          </a:p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it-IT" sz="2100" dirty="0"/>
              <a:t> (dalle </a:t>
            </a:r>
            <a:r>
              <a:rPr lang="it-IT" sz="2100" i="1" dirty="0"/>
              <a:t>Memorie di Madame de </a:t>
            </a:r>
            <a:r>
              <a:rPr lang="it-IT" sz="2100" i="1" dirty="0" err="1"/>
              <a:t>Motteville</a:t>
            </a:r>
            <a:r>
              <a:rPr lang="it-IT" sz="21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800" b="1" i="1" dirty="0">
                <a:solidFill>
                  <a:srgbClr val="FF0000"/>
                </a:solidFill>
              </a:rPr>
              <a:t>10 marzo </a:t>
            </a:r>
            <a:r>
              <a:rPr lang="it-IT" sz="3800" b="1" i="1" dirty="0" smtClean="0">
                <a:solidFill>
                  <a:srgbClr val="FF0000"/>
                </a:solidFill>
              </a:rPr>
              <a:t>1661</a:t>
            </a:r>
            <a:r>
              <a:rPr lang="it-IT" sz="3800" b="1" i="1" dirty="0"/>
              <a:t/>
            </a:r>
            <a:br>
              <a:rPr lang="it-IT" sz="3800" b="1" i="1" dirty="0"/>
            </a:br>
            <a:endParaRPr lang="it-IT" sz="3800" b="1" i="1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477816"/>
          </a:xfrm>
        </p:spPr>
        <p:txBody>
          <a:bodyPr>
            <a:normAutofit fontScale="85000" lnSpcReduction="10000"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100" dirty="0" smtClean="0"/>
              <a:t>“Signori</a:t>
            </a:r>
            <a:r>
              <a:rPr lang="it-IT" sz="2100" dirty="0"/>
              <a:t>, vi ho fatti riunire per dirvi che fino a questo momento io stesso ho lasciato che i miei affari fossero governati dal defunto signor cardinale: </a:t>
            </a:r>
            <a:r>
              <a:rPr lang="it-IT" sz="2100" b="1" dirty="0">
                <a:solidFill>
                  <a:srgbClr val="FF0000"/>
                </a:solidFill>
              </a:rPr>
              <a:t>d’ora in avanti intendo governare io stesso il mio stato. La scena del teatro cambia; io avrò altri </a:t>
            </a:r>
            <a:r>
              <a:rPr lang="it-IT" sz="2100" b="1" dirty="0" err="1">
                <a:solidFill>
                  <a:srgbClr val="FF0000"/>
                </a:solidFill>
              </a:rPr>
              <a:t>princìpi</a:t>
            </a:r>
            <a:r>
              <a:rPr lang="it-IT" sz="2100" b="1" dirty="0">
                <a:solidFill>
                  <a:srgbClr val="FF0000"/>
                </a:solidFill>
              </a:rPr>
              <a:t> nel governo del mio stato, nella regia delle mie finanze e nelle negoziazioni esterne. </a:t>
            </a:r>
            <a:r>
              <a:rPr lang="it-IT" sz="2100" dirty="0"/>
              <a:t>Il signor cancelliere ed il signor sovrintendente non firmeranno più né decreti né ordinanze senza avvertirmi prima, e i segretari di stato non invieranno più in solo dispaccio, né un passaporto, né un pagamento di cento scudi, </a:t>
            </a:r>
            <a:r>
              <a:rPr lang="it-IT" sz="2100" b="1" dirty="0">
                <a:solidFill>
                  <a:srgbClr val="FF0000"/>
                </a:solidFill>
              </a:rPr>
              <a:t>senza aver ricevuto preventivamente i miei ordini</a:t>
            </a:r>
            <a:r>
              <a:rPr lang="it-IT" sz="2100" dirty="0"/>
              <a:t>. Se qualcuno di voi, signori, ha qualcosa da dire, può farlo liberamente e se si trova la minima cosa da ridire sulla mia condotta – intendo nelle forme di giustizia che non ho ancora avuto il tempo di apprendere – ascolterò volentieri le sagge opinioni ed i buoni consigli dei miei fedeli servitori. </a:t>
            </a:r>
            <a:r>
              <a:rPr lang="it-IT" sz="2100" b="1" dirty="0">
                <a:solidFill>
                  <a:srgbClr val="FF0000"/>
                </a:solidFill>
              </a:rPr>
              <a:t>Voi conoscete le mie volontà; sta a voi ora, signori, eseguirle</a:t>
            </a:r>
            <a:r>
              <a:rPr lang="it-IT" sz="2100" dirty="0" smtClean="0"/>
              <a:t>.” (Luigi XIV)</a:t>
            </a:r>
            <a:endParaRPr lang="it-IT" sz="2100" dirty="0"/>
          </a:p>
          <a:p>
            <a:pPr>
              <a:lnSpc>
                <a:spcPct val="80000"/>
              </a:lnSpc>
            </a:pPr>
            <a:endParaRPr lang="it-IT" sz="21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2109</Words>
  <Application>Microsoft Office PowerPoint</Application>
  <PresentationFormat>Presentazione su schermo (16:9)</PresentationFormat>
  <Paragraphs>112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Luigi XIV</vt:lpstr>
      <vt:lpstr>Diapositiva 2</vt:lpstr>
      <vt:lpstr>Anna d’Austria e Luigi XIV</vt:lpstr>
      <vt:lpstr>Diapositiva 4</vt:lpstr>
      <vt:lpstr>L’infanzia di Luigi XIV</vt:lpstr>
      <vt:lpstr>Il cardinale Giulio Mazarino</vt:lpstr>
      <vt:lpstr>1661</vt:lpstr>
      <vt:lpstr>Diapositiva 8</vt:lpstr>
      <vt:lpstr>10 marzo 1661 </vt:lpstr>
      <vt:lpstr>Luigi XIV al potere</vt:lpstr>
      <vt:lpstr>ASSOLUTISMO</vt:lpstr>
      <vt:lpstr>OBIETTIVI DI LUIGI</vt:lpstr>
      <vt:lpstr>I MEZZI</vt:lpstr>
      <vt:lpstr>I MEZZI</vt:lpstr>
      <vt:lpstr>LA REGGIA DI VERSAILLES</vt:lpstr>
      <vt:lpstr>LA REGGIA DI VERSAILLES</vt:lpstr>
      <vt:lpstr>LA REGGIA DI VERSAILLES</vt:lpstr>
      <vt:lpstr>POLITICA ECONOMICA</vt:lpstr>
      <vt:lpstr>POLITICA ECONOMICA</vt:lpstr>
      <vt:lpstr>POLITICA RELIGIOSA</vt:lpstr>
      <vt:lpstr>POLITICA RELIGIOSA</vt:lpstr>
      <vt:lpstr>POLITICA RELIGIOSA</vt:lpstr>
      <vt:lpstr>POLITICA ESTERA</vt:lpstr>
      <vt:lpstr>POLITICA ESTERA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Luigi XIV</dc:title>
  <dc:creator>simone.dell@libero.it</dc:creator>
  <cp:lastModifiedBy>simone.dell@libero.it</cp:lastModifiedBy>
  <cp:revision>32</cp:revision>
  <dcterms:created xsi:type="dcterms:W3CDTF">2020-09-13T11:54:51Z</dcterms:created>
  <dcterms:modified xsi:type="dcterms:W3CDTF">2021-11-26T14:06:42Z</dcterms:modified>
</cp:coreProperties>
</file>